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notesMasterIdLst>
    <p:notesMasterId r:id="rId19"/>
  </p:notesMasterIdLst>
  <p:sldIdLst>
    <p:sldId id="256" r:id="rId2"/>
    <p:sldId id="257" r:id="rId3"/>
    <p:sldId id="259" r:id="rId4"/>
    <p:sldId id="264" r:id="rId5"/>
    <p:sldId id="263" r:id="rId6"/>
    <p:sldId id="262" r:id="rId7"/>
    <p:sldId id="265" r:id="rId8"/>
    <p:sldId id="273" r:id="rId9"/>
    <p:sldId id="260" r:id="rId10"/>
    <p:sldId id="266" r:id="rId11"/>
    <p:sldId id="268" r:id="rId12"/>
    <p:sldId id="269" r:id="rId13"/>
    <p:sldId id="271" r:id="rId14"/>
    <p:sldId id="270" r:id="rId15"/>
    <p:sldId id="261" r:id="rId16"/>
    <p:sldId id="272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693"/>
    <p:restoredTop sz="94534"/>
  </p:normalViewPr>
  <p:slideViewPr>
    <p:cSldViewPr snapToGrid="0">
      <p:cViewPr varScale="1">
        <p:scale>
          <a:sx n="72" d="100"/>
          <a:sy n="72" d="100"/>
        </p:scale>
        <p:origin x="22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16D256-81F3-45E4-ABA2-C37FEF6717A8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65E82C-6F5C-4ACF-96D8-7D889DD7426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The costs of saying YES</a:t>
          </a:r>
        </a:p>
        <a:p>
          <a:pPr>
            <a:lnSpc>
              <a:spcPct val="100000"/>
            </a:lnSpc>
            <a:defRPr cap="all"/>
          </a:pPr>
          <a:r>
            <a:rPr lang="en-US" dirty="0" err="1"/>
            <a:t>fomo</a:t>
          </a:r>
          <a:endParaRPr lang="en-US" dirty="0"/>
        </a:p>
      </dgm:t>
    </dgm:pt>
    <dgm:pt modelId="{EE5CAA0E-5920-49C1-844C-B036603E397A}" type="parTrans" cxnId="{93D3AC65-EBAC-4ADB-89C4-BAB812DDD939}">
      <dgm:prSet/>
      <dgm:spPr/>
      <dgm:t>
        <a:bodyPr/>
        <a:lstStyle/>
        <a:p>
          <a:endParaRPr lang="en-US"/>
        </a:p>
      </dgm:t>
    </dgm:pt>
    <dgm:pt modelId="{36EFAAA0-463F-4951-BC6F-A0A724EEE32F}" type="sibTrans" cxnId="{93D3AC65-EBAC-4ADB-89C4-BAB812DDD939}">
      <dgm:prSet/>
      <dgm:spPr/>
      <dgm:t>
        <a:bodyPr/>
        <a:lstStyle/>
        <a:p>
          <a:endParaRPr lang="en-US"/>
        </a:p>
      </dgm:t>
    </dgm:pt>
    <dgm:pt modelId="{2988E205-F394-44CE-9F33-6AA8C2AAA0C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 saying No</a:t>
          </a:r>
        </a:p>
        <a:p>
          <a:pPr>
            <a:lnSpc>
              <a:spcPct val="100000"/>
            </a:lnSpc>
            <a:defRPr cap="all"/>
          </a:pPr>
          <a:r>
            <a:rPr lang="en-US" dirty="0"/>
            <a:t>The </a:t>
          </a:r>
          <a:r>
            <a:rPr lang="en-US" dirty="0" err="1"/>
            <a:t>rrupp</a:t>
          </a:r>
          <a:r>
            <a:rPr lang="en-US" dirty="0"/>
            <a:t> method </a:t>
          </a:r>
        </a:p>
      </dgm:t>
    </dgm:pt>
    <dgm:pt modelId="{CD211918-642E-4292-89CB-D5B49C0EC421}" type="parTrans" cxnId="{D0014F15-FE40-4ED0-B985-A0DD338A0D96}">
      <dgm:prSet/>
      <dgm:spPr/>
      <dgm:t>
        <a:bodyPr/>
        <a:lstStyle/>
        <a:p>
          <a:endParaRPr lang="en-US"/>
        </a:p>
      </dgm:t>
    </dgm:pt>
    <dgm:pt modelId="{4DF16897-0873-406B-BD55-4D52D5177E94}" type="sibTrans" cxnId="{D0014F15-FE40-4ED0-B985-A0DD338A0D96}">
      <dgm:prSet/>
      <dgm:spPr/>
      <dgm:t>
        <a:bodyPr/>
        <a:lstStyle/>
        <a:p>
          <a:endParaRPr lang="en-US"/>
        </a:p>
      </dgm:t>
    </dgm:pt>
    <dgm:pt modelId="{190976DF-B4E2-4AB0-8C33-FBFF348D931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dirty="0"/>
            <a:t>Wording your no</a:t>
          </a:r>
        </a:p>
        <a:p>
          <a:pPr>
            <a:lnSpc>
              <a:spcPct val="100000"/>
            </a:lnSpc>
            <a:defRPr cap="all"/>
          </a:pPr>
          <a:r>
            <a:rPr lang="en-US" sz="2000" dirty="0"/>
            <a:t> in positive ways</a:t>
          </a:r>
        </a:p>
      </dgm:t>
    </dgm:pt>
    <dgm:pt modelId="{19EAB2B0-3ABF-448A-A578-120D8A21E727}" type="parTrans" cxnId="{E2F44BEA-F111-469A-B1E2-D8356B02EDF8}">
      <dgm:prSet/>
      <dgm:spPr/>
      <dgm:t>
        <a:bodyPr/>
        <a:lstStyle/>
        <a:p>
          <a:endParaRPr lang="en-US"/>
        </a:p>
      </dgm:t>
    </dgm:pt>
    <dgm:pt modelId="{D3CDBED3-837B-4DBC-969D-059ACAACD474}" type="sibTrans" cxnId="{E2F44BEA-F111-469A-B1E2-D8356B02EDF8}">
      <dgm:prSet/>
      <dgm:spPr/>
      <dgm:t>
        <a:bodyPr/>
        <a:lstStyle/>
        <a:p>
          <a:endParaRPr lang="en-US"/>
        </a:p>
      </dgm:t>
    </dgm:pt>
    <dgm:pt modelId="{84C09937-05ED-47CF-B74F-18E5070D0D86}" type="pres">
      <dgm:prSet presAssocID="{7316D256-81F3-45E4-ABA2-C37FEF6717A8}" presName="root" presStyleCnt="0">
        <dgm:presLayoutVars>
          <dgm:dir/>
          <dgm:resizeHandles val="exact"/>
        </dgm:presLayoutVars>
      </dgm:prSet>
      <dgm:spPr/>
    </dgm:pt>
    <dgm:pt modelId="{9A28183F-A868-41B2-867C-5FAB17FE1F45}" type="pres">
      <dgm:prSet presAssocID="{1D65E82C-6F5C-4ACF-96D8-7D889DD74260}" presName="compNode" presStyleCnt="0"/>
      <dgm:spPr/>
    </dgm:pt>
    <dgm:pt modelId="{F570ECAC-667E-4852-A995-D01FA5802DC6}" type="pres">
      <dgm:prSet presAssocID="{1D65E82C-6F5C-4ACF-96D8-7D889DD74260}" presName="iconBgRect" presStyleLbl="bgShp" presStyleIdx="0" presStyleCnt="3"/>
      <dgm:spPr/>
    </dgm:pt>
    <dgm:pt modelId="{50F4D905-F99D-42F3-9730-95339369BAF7}" type="pres">
      <dgm:prSet presAssocID="{1D65E82C-6F5C-4ACF-96D8-7D889DD7426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DB66A2C-D5D2-4177-9AEB-28E1A2C70FE3}" type="pres">
      <dgm:prSet presAssocID="{1D65E82C-6F5C-4ACF-96D8-7D889DD74260}" presName="spaceRect" presStyleCnt="0"/>
      <dgm:spPr/>
    </dgm:pt>
    <dgm:pt modelId="{5816D4E5-BF4C-44DF-AAE6-B87A2BFA0372}" type="pres">
      <dgm:prSet presAssocID="{1D65E82C-6F5C-4ACF-96D8-7D889DD74260}" presName="textRect" presStyleLbl="revTx" presStyleIdx="0" presStyleCnt="3">
        <dgm:presLayoutVars>
          <dgm:chMax val="1"/>
          <dgm:chPref val="1"/>
        </dgm:presLayoutVars>
      </dgm:prSet>
      <dgm:spPr/>
    </dgm:pt>
    <dgm:pt modelId="{C92D1231-3E83-4062-8DB6-B88EC5E11379}" type="pres">
      <dgm:prSet presAssocID="{36EFAAA0-463F-4951-BC6F-A0A724EEE32F}" presName="sibTrans" presStyleCnt="0"/>
      <dgm:spPr/>
    </dgm:pt>
    <dgm:pt modelId="{726F4730-B0E9-43AF-8895-639ED3650FD4}" type="pres">
      <dgm:prSet presAssocID="{2988E205-F394-44CE-9F33-6AA8C2AAA0C0}" presName="compNode" presStyleCnt="0"/>
      <dgm:spPr/>
    </dgm:pt>
    <dgm:pt modelId="{00E5B478-BD05-4426-A5FA-05DE84303062}" type="pres">
      <dgm:prSet presAssocID="{2988E205-F394-44CE-9F33-6AA8C2AAA0C0}" presName="iconBgRect" presStyleLbl="bgShp" presStyleIdx="1" presStyleCnt="3"/>
      <dgm:spPr/>
    </dgm:pt>
    <dgm:pt modelId="{3B959ACC-E674-4978-8471-025C40CC49DA}" type="pres">
      <dgm:prSet presAssocID="{2988E205-F394-44CE-9F33-6AA8C2AAA0C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9A4E9988-A818-4E10-A2ED-B4B9A4FB77B4}" type="pres">
      <dgm:prSet presAssocID="{2988E205-F394-44CE-9F33-6AA8C2AAA0C0}" presName="spaceRect" presStyleCnt="0"/>
      <dgm:spPr/>
    </dgm:pt>
    <dgm:pt modelId="{E337301A-3DFC-45BE-8230-C4164D192019}" type="pres">
      <dgm:prSet presAssocID="{2988E205-F394-44CE-9F33-6AA8C2AAA0C0}" presName="textRect" presStyleLbl="revTx" presStyleIdx="1" presStyleCnt="3">
        <dgm:presLayoutVars>
          <dgm:chMax val="1"/>
          <dgm:chPref val="1"/>
        </dgm:presLayoutVars>
      </dgm:prSet>
      <dgm:spPr/>
    </dgm:pt>
    <dgm:pt modelId="{9A211B32-D217-4057-98D3-0C7A667F19D4}" type="pres">
      <dgm:prSet presAssocID="{4DF16897-0873-406B-BD55-4D52D5177E94}" presName="sibTrans" presStyleCnt="0"/>
      <dgm:spPr/>
    </dgm:pt>
    <dgm:pt modelId="{7625C9B3-A0DD-4835-9AF7-41F4FD1BEC00}" type="pres">
      <dgm:prSet presAssocID="{190976DF-B4E2-4AB0-8C33-FBFF348D9310}" presName="compNode" presStyleCnt="0"/>
      <dgm:spPr/>
    </dgm:pt>
    <dgm:pt modelId="{3722ABB8-0D85-42C7-BCF5-9430E05DD784}" type="pres">
      <dgm:prSet presAssocID="{190976DF-B4E2-4AB0-8C33-FBFF348D9310}" presName="iconBgRect" presStyleLbl="bgShp" presStyleIdx="2" presStyleCnt="3"/>
      <dgm:spPr/>
    </dgm:pt>
    <dgm:pt modelId="{0379F0B0-05F0-4A1C-A34A-7CC7770D44C3}" type="pres">
      <dgm:prSet presAssocID="{190976DF-B4E2-4AB0-8C33-FBFF348D931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7A22E4B6-56D9-4753-AED4-6F37AFEFCC0B}" type="pres">
      <dgm:prSet presAssocID="{190976DF-B4E2-4AB0-8C33-FBFF348D9310}" presName="spaceRect" presStyleCnt="0"/>
      <dgm:spPr/>
    </dgm:pt>
    <dgm:pt modelId="{5FA23B66-1345-4DE7-AFFF-8568E7F646CD}" type="pres">
      <dgm:prSet presAssocID="{190976DF-B4E2-4AB0-8C33-FBFF348D931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3C446506-3CC9-E342-AFA8-89AE362A7243}" type="presOf" srcId="{2988E205-F394-44CE-9F33-6AA8C2AAA0C0}" destId="{E337301A-3DFC-45BE-8230-C4164D192019}" srcOrd="0" destOrd="0" presId="urn:microsoft.com/office/officeart/2018/5/layout/IconCircleLabelList"/>
    <dgm:cxn modelId="{D0014F15-FE40-4ED0-B985-A0DD338A0D96}" srcId="{7316D256-81F3-45E4-ABA2-C37FEF6717A8}" destId="{2988E205-F394-44CE-9F33-6AA8C2AAA0C0}" srcOrd="1" destOrd="0" parTransId="{CD211918-642E-4292-89CB-D5B49C0EC421}" sibTransId="{4DF16897-0873-406B-BD55-4D52D5177E94}"/>
    <dgm:cxn modelId="{BBBDC445-7DA5-7C4D-A737-744018AB0F15}" type="presOf" srcId="{190976DF-B4E2-4AB0-8C33-FBFF348D9310}" destId="{5FA23B66-1345-4DE7-AFFF-8568E7F646CD}" srcOrd="0" destOrd="0" presId="urn:microsoft.com/office/officeart/2018/5/layout/IconCircleLabelList"/>
    <dgm:cxn modelId="{93D3AC65-EBAC-4ADB-89C4-BAB812DDD939}" srcId="{7316D256-81F3-45E4-ABA2-C37FEF6717A8}" destId="{1D65E82C-6F5C-4ACF-96D8-7D889DD74260}" srcOrd="0" destOrd="0" parTransId="{EE5CAA0E-5920-49C1-844C-B036603E397A}" sibTransId="{36EFAAA0-463F-4951-BC6F-A0A724EEE32F}"/>
    <dgm:cxn modelId="{5379758D-BF1B-1446-891C-90D3FF6A9032}" type="presOf" srcId="{1D65E82C-6F5C-4ACF-96D8-7D889DD74260}" destId="{5816D4E5-BF4C-44DF-AAE6-B87A2BFA0372}" srcOrd="0" destOrd="0" presId="urn:microsoft.com/office/officeart/2018/5/layout/IconCircleLabelList"/>
    <dgm:cxn modelId="{EA50CE94-8907-E846-A715-E8572AAF3E15}" type="presOf" srcId="{7316D256-81F3-45E4-ABA2-C37FEF6717A8}" destId="{84C09937-05ED-47CF-B74F-18E5070D0D86}" srcOrd="0" destOrd="0" presId="urn:microsoft.com/office/officeart/2018/5/layout/IconCircleLabelList"/>
    <dgm:cxn modelId="{E2F44BEA-F111-469A-B1E2-D8356B02EDF8}" srcId="{7316D256-81F3-45E4-ABA2-C37FEF6717A8}" destId="{190976DF-B4E2-4AB0-8C33-FBFF348D9310}" srcOrd="2" destOrd="0" parTransId="{19EAB2B0-3ABF-448A-A578-120D8A21E727}" sibTransId="{D3CDBED3-837B-4DBC-969D-059ACAACD474}"/>
    <dgm:cxn modelId="{532D2D5B-BF0D-8744-84F0-87CB1311FC51}" type="presParOf" srcId="{84C09937-05ED-47CF-B74F-18E5070D0D86}" destId="{9A28183F-A868-41B2-867C-5FAB17FE1F45}" srcOrd="0" destOrd="0" presId="urn:microsoft.com/office/officeart/2018/5/layout/IconCircleLabelList"/>
    <dgm:cxn modelId="{53A1EA1E-14A0-5844-90DD-5995E9418B1B}" type="presParOf" srcId="{9A28183F-A868-41B2-867C-5FAB17FE1F45}" destId="{F570ECAC-667E-4852-A995-D01FA5802DC6}" srcOrd="0" destOrd="0" presId="urn:microsoft.com/office/officeart/2018/5/layout/IconCircleLabelList"/>
    <dgm:cxn modelId="{4EBAA074-7B5C-B744-8112-C262A810E424}" type="presParOf" srcId="{9A28183F-A868-41B2-867C-5FAB17FE1F45}" destId="{50F4D905-F99D-42F3-9730-95339369BAF7}" srcOrd="1" destOrd="0" presId="urn:microsoft.com/office/officeart/2018/5/layout/IconCircleLabelList"/>
    <dgm:cxn modelId="{98CE4A5F-8FE1-6A4F-9B8A-7C8CD7EFE40A}" type="presParOf" srcId="{9A28183F-A868-41B2-867C-5FAB17FE1F45}" destId="{5DB66A2C-D5D2-4177-9AEB-28E1A2C70FE3}" srcOrd="2" destOrd="0" presId="urn:microsoft.com/office/officeart/2018/5/layout/IconCircleLabelList"/>
    <dgm:cxn modelId="{99E7C830-17DA-A44D-BF1A-9CF5305B1170}" type="presParOf" srcId="{9A28183F-A868-41B2-867C-5FAB17FE1F45}" destId="{5816D4E5-BF4C-44DF-AAE6-B87A2BFA0372}" srcOrd="3" destOrd="0" presId="urn:microsoft.com/office/officeart/2018/5/layout/IconCircleLabelList"/>
    <dgm:cxn modelId="{B8A46EB5-9F30-8D41-8A61-13C5FE00649A}" type="presParOf" srcId="{84C09937-05ED-47CF-B74F-18E5070D0D86}" destId="{C92D1231-3E83-4062-8DB6-B88EC5E11379}" srcOrd="1" destOrd="0" presId="urn:microsoft.com/office/officeart/2018/5/layout/IconCircleLabelList"/>
    <dgm:cxn modelId="{CA2C0959-F82E-AC41-925A-80A02506707D}" type="presParOf" srcId="{84C09937-05ED-47CF-B74F-18E5070D0D86}" destId="{726F4730-B0E9-43AF-8895-639ED3650FD4}" srcOrd="2" destOrd="0" presId="urn:microsoft.com/office/officeart/2018/5/layout/IconCircleLabelList"/>
    <dgm:cxn modelId="{8E551E5A-FB8A-E843-97F8-864D51CA10A1}" type="presParOf" srcId="{726F4730-B0E9-43AF-8895-639ED3650FD4}" destId="{00E5B478-BD05-4426-A5FA-05DE84303062}" srcOrd="0" destOrd="0" presId="urn:microsoft.com/office/officeart/2018/5/layout/IconCircleLabelList"/>
    <dgm:cxn modelId="{C52195FC-FFCC-4642-A7AB-73CB1484E116}" type="presParOf" srcId="{726F4730-B0E9-43AF-8895-639ED3650FD4}" destId="{3B959ACC-E674-4978-8471-025C40CC49DA}" srcOrd="1" destOrd="0" presId="urn:microsoft.com/office/officeart/2018/5/layout/IconCircleLabelList"/>
    <dgm:cxn modelId="{024CB0B9-9025-1944-BE8D-B462F85E59DF}" type="presParOf" srcId="{726F4730-B0E9-43AF-8895-639ED3650FD4}" destId="{9A4E9988-A818-4E10-A2ED-B4B9A4FB77B4}" srcOrd="2" destOrd="0" presId="urn:microsoft.com/office/officeart/2018/5/layout/IconCircleLabelList"/>
    <dgm:cxn modelId="{1208540E-DB03-A749-BFA4-A982FE884DE1}" type="presParOf" srcId="{726F4730-B0E9-43AF-8895-639ED3650FD4}" destId="{E337301A-3DFC-45BE-8230-C4164D192019}" srcOrd="3" destOrd="0" presId="urn:microsoft.com/office/officeart/2018/5/layout/IconCircleLabelList"/>
    <dgm:cxn modelId="{CBD435B3-68FC-5B4D-8725-C60D921E9971}" type="presParOf" srcId="{84C09937-05ED-47CF-B74F-18E5070D0D86}" destId="{9A211B32-D217-4057-98D3-0C7A667F19D4}" srcOrd="3" destOrd="0" presId="urn:microsoft.com/office/officeart/2018/5/layout/IconCircleLabelList"/>
    <dgm:cxn modelId="{1E859385-6C79-724A-97A6-CFA7B3938CD5}" type="presParOf" srcId="{84C09937-05ED-47CF-B74F-18E5070D0D86}" destId="{7625C9B3-A0DD-4835-9AF7-41F4FD1BEC00}" srcOrd="4" destOrd="0" presId="urn:microsoft.com/office/officeart/2018/5/layout/IconCircleLabelList"/>
    <dgm:cxn modelId="{3287CF22-31CB-1F46-A3B8-1FCE5DCACA85}" type="presParOf" srcId="{7625C9B3-A0DD-4835-9AF7-41F4FD1BEC00}" destId="{3722ABB8-0D85-42C7-BCF5-9430E05DD784}" srcOrd="0" destOrd="0" presId="urn:microsoft.com/office/officeart/2018/5/layout/IconCircleLabelList"/>
    <dgm:cxn modelId="{6975C903-CBD4-B34E-B750-ECAA4798AE1C}" type="presParOf" srcId="{7625C9B3-A0DD-4835-9AF7-41F4FD1BEC00}" destId="{0379F0B0-05F0-4A1C-A34A-7CC7770D44C3}" srcOrd="1" destOrd="0" presId="urn:microsoft.com/office/officeart/2018/5/layout/IconCircleLabelList"/>
    <dgm:cxn modelId="{34E4555C-BAF4-FA4B-B9AB-C9E48E79F80D}" type="presParOf" srcId="{7625C9B3-A0DD-4835-9AF7-41F4FD1BEC00}" destId="{7A22E4B6-56D9-4753-AED4-6F37AFEFCC0B}" srcOrd="2" destOrd="0" presId="urn:microsoft.com/office/officeart/2018/5/layout/IconCircleLabelList"/>
    <dgm:cxn modelId="{70FCE582-2C55-FB40-87EB-DF0F5D0B1288}" type="presParOf" srcId="{7625C9B3-A0DD-4835-9AF7-41F4FD1BEC00}" destId="{5FA23B66-1345-4DE7-AFFF-8568E7F646C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4BDAD0-2551-4318-BEE5-F772DB6C84F7}" type="doc">
      <dgm:prSet loTypeId="urn:microsoft.com/office/officeart/2016/7/layout/HorizontalAction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CCBA48-036D-46B1-A184-B4D16C17C3ED}">
      <dgm:prSet custT="1"/>
      <dgm:spPr/>
      <dgm:t>
        <a:bodyPr/>
        <a:lstStyle/>
        <a:p>
          <a:r>
            <a:rPr lang="en-US" sz="2000"/>
            <a:t>Respect</a:t>
          </a:r>
          <a:r>
            <a:rPr lang="en-US" sz="1600"/>
            <a:t> </a:t>
          </a:r>
          <a:endParaRPr lang="en-US" sz="1600" dirty="0"/>
        </a:p>
      </dgm:t>
    </dgm:pt>
    <dgm:pt modelId="{FE50FD94-0E27-4DC6-845B-9478F41D61CE}" type="parTrans" cxnId="{DDCE9C1B-21BB-422E-9770-54255F5803A0}">
      <dgm:prSet/>
      <dgm:spPr/>
      <dgm:t>
        <a:bodyPr/>
        <a:lstStyle/>
        <a:p>
          <a:endParaRPr lang="en-US"/>
        </a:p>
      </dgm:t>
    </dgm:pt>
    <dgm:pt modelId="{B701AEEF-386D-4BE6-A405-4789C8B42BC5}" type="sibTrans" cxnId="{DDCE9C1B-21BB-422E-9770-54255F5803A0}">
      <dgm:prSet/>
      <dgm:spPr/>
      <dgm:t>
        <a:bodyPr/>
        <a:lstStyle/>
        <a:p>
          <a:endParaRPr lang="en-US"/>
        </a:p>
      </dgm:t>
    </dgm:pt>
    <dgm:pt modelId="{664DE364-80C5-4AF6-90A0-B396F6880B55}">
      <dgm:prSet custT="1"/>
      <dgm:spPr/>
      <dgm:t>
        <a:bodyPr/>
        <a:lstStyle/>
        <a:p>
          <a:r>
            <a:rPr lang="en-US" sz="2000"/>
            <a:t>Respect and appreciate your own use of time. </a:t>
          </a:r>
          <a:endParaRPr lang="en-US" sz="2000" dirty="0"/>
        </a:p>
      </dgm:t>
    </dgm:pt>
    <dgm:pt modelId="{96856D63-5549-471F-9EAD-12813EF4C3DA}" type="parTrans" cxnId="{4D2EC785-ACE3-4350-8BD5-AC457BF048F6}">
      <dgm:prSet/>
      <dgm:spPr/>
      <dgm:t>
        <a:bodyPr/>
        <a:lstStyle/>
        <a:p>
          <a:endParaRPr lang="en-US"/>
        </a:p>
      </dgm:t>
    </dgm:pt>
    <dgm:pt modelId="{F715A072-0FD5-46B3-BD58-97E4B8D0C624}" type="sibTrans" cxnId="{4D2EC785-ACE3-4350-8BD5-AC457BF048F6}">
      <dgm:prSet/>
      <dgm:spPr/>
      <dgm:t>
        <a:bodyPr/>
        <a:lstStyle/>
        <a:p>
          <a:endParaRPr lang="en-US"/>
        </a:p>
      </dgm:t>
    </dgm:pt>
    <dgm:pt modelId="{CF5D998B-DE40-45E4-AE9B-5D33623CCB6F}">
      <dgm:prSet custT="1"/>
      <dgm:spPr/>
      <dgm:t>
        <a:bodyPr/>
        <a:lstStyle/>
        <a:p>
          <a:r>
            <a:rPr lang="en-US" sz="2000" dirty="0"/>
            <a:t>Recognize</a:t>
          </a:r>
        </a:p>
      </dgm:t>
    </dgm:pt>
    <dgm:pt modelId="{97CFBBCC-37A6-4D4B-9F49-D526E65C944A}" type="parTrans" cxnId="{B86D9840-3BB6-4355-8CA8-526A789B71CB}">
      <dgm:prSet/>
      <dgm:spPr/>
      <dgm:t>
        <a:bodyPr/>
        <a:lstStyle/>
        <a:p>
          <a:endParaRPr lang="en-US"/>
        </a:p>
      </dgm:t>
    </dgm:pt>
    <dgm:pt modelId="{68C6348F-E628-4D91-9216-78E647F401A2}" type="sibTrans" cxnId="{B86D9840-3BB6-4355-8CA8-526A789B71CB}">
      <dgm:prSet/>
      <dgm:spPr/>
      <dgm:t>
        <a:bodyPr/>
        <a:lstStyle/>
        <a:p>
          <a:endParaRPr lang="en-US"/>
        </a:p>
      </dgm:t>
    </dgm:pt>
    <dgm:pt modelId="{3D3FE743-38B3-4FF5-B699-4850E0932CA3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Recognize your instincts and emotions: Don’t jump to say ‘yes’ out of habit or to avoid negative feelings.</a:t>
          </a:r>
          <a:endParaRPr lang="en-US" sz="1800" dirty="0"/>
        </a:p>
      </dgm:t>
    </dgm:pt>
    <dgm:pt modelId="{7972CD64-C354-4C83-85EF-3078D6D49ED3}" type="parTrans" cxnId="{0C5729D8-B944-4CD5-9CAC-8FD99282F43B}">
      <dgm:prSet/>
      <dgm:spPr/>
      <dgm:t>
        <a:bodyPr/>
        <a:lstStyle/>
        <a:p>
          <a:endParaRPr lang="en-US"/>
        </a:p>
      </dgm:t>
    </dgm:pt>
    <dgm:pt modelId="{B9D595BC-E151-46D4-895E-B3B8189616F5}" type="sibTrans" cxnId="{0C5729D8-B944-4CD5-9CAC-8FD99282F43B}">
      <dgm:prSet/>
      <dgm:spPr/>
      <dgm:t>
        <a:bodyPr/>
        <a:lstStyle/>
        <a:p>
          <a:endParaRPr lang="en-US"/>
        </a:p>
      </dgm:t>
    </dgm:pt>
    <dgm:pt modelId="{BD46C824-B052-4780-8860-D2EE45D15770}">
      <dgm:prSet custT="1"/>
      <dgm:spPr/>
      <dgm:t>
        <a:bodyPr/>
        <a:lstStyle/>
        <a:p>
          <a:r>
            <a:rPr lang="en-US" sz="2000"/>
            <a:t>Pre-empt</a:t>
          </a:r>
          <a:endParaRPr lang="en-US" sz="2000" dirty="0"/>
        </a:p>
      </dgm:t>
    </dgm:pt>
    <dgm:pt modelId="{51696D4D-B24A-4B8D-9A44-76641DF01CE7}" type="parTrans" cxnId="{6C6C93A0-ADC8-4A6A-918B-BE18B22E8913}">
      <dgm:prSet/>
      <dgm:spPr/>
      <dgm:t>
        <a:bodyPr/>
        <a:lstStyle/>
        <a:p>
          <a:endParaRPr lang="en-US"/>
        </a:p>
      </dgm:t>
    </dgm:pt>
    <dgm:pt modelId="{AF462603-DC82-46CF-A050-6668C20F61D3}" type="sibTrans" cxnId="{6C6C93A0-ADC8-4A6A-918B-BE18B22E8913}">
      <dgm:prSet/>
      <dgm:spPr/>
      <dgm:t>
        <a:bodyPr/>
        <a:lstStyle/>
        <a:p>
          <a:endParaRPr lang="en-US"/>
        </a:p>
      </dgm:t>
    </dgm:pt>
    <dgm:pt modelId="{078E2B7D-CA47-478B-92D7-3CD42DFB2841}">
      <dgm:prSet custT="1"/>
      <dgm:spPr/>
      <dgm:t>
        <a:bodyPr/>
        <a:lstStyle/>
        <a:p>
          <a:r>
            <a:rPr lang="en-US" sz="2000" dirty="0"/>
            <a:t>Pre-empt requests before they happen if possible. </a:t>
          </a:r>
          <a:endParaRPr lang="en-US" sz="1200" dirty="0"/>
        </a:p>
      </dgm:t>
    </dgm:pt>
    <dgm:pt modelId="{C5D50DB4-DFFC-4A40-B086-081D8707EBD0}" type="parTrans" cxnId="{81572BAD-B181-44DA-A41A-BA2AE3238694}">
      <dgm:prSet/>
      <dgm:spPr/>
      <dgm:t>
        <a:bodyPr/>
        <a:lstStyle/>
        <a:p>
          <a:endParaRPr lang="en-US"/>
        </a:p>
      </dgm:t>
    </dgm:pt>
    <dgm:pt modelId="{4AFD5301-1E92-46A8-9FB0-8739FCC8AF84}" type="sibTrans" cxnId="{81572BAD-B181-44DA-A41A-BA2AE3238694}">
      <dgm:prSet/>
      <dgm:spPr/>
      <dgm:t>
        <a:bodyPr/>
        <a:lstStyle/>
        <a:p>
          <a:endParaRPr lang="en-US"/>
        </a:p>
      </dgm:t>
    </dgm:pt>
    <dgm:pt modelId="{1DC7CBFB-C82F-4B4C-8B36-EE1F01729E78}">
      <dgm:prSet custT="1"/>
      <dgm:spPr/>
      <dgm:t>
        <a:bodyPr/>
        <a:lstStyle/>
        <a:p>
          <a:r>
            <a:rPr lang="en-US" sz="2000"/>
            <a:t>Pause</a:t>
          </a:r>
          <a:endParaRPr lang="en-US" sz="2000" dirty="0"/>
        </a:p>
      </dgm:t>
    </dgm:pt>
    <dgm:pt modelId="{C5C4E2DF-3F6C-4166-99A5-944C35EA8B6F}" type="parTrans" cxnId="{11DA455C-D8CC-4CC1-9F90-B7E3AFFEFB2F}">
      <dgm:prSet/>
      <dgm:spPr/>
      <dgm:t>
        <a:bodyPr/>
        <a:lstStyle/>
        <a:p>
          <a:endParaRPr lang="en-US"/>
        </a:p>
      </dgm:t>
    </dgm:pt>
    <dgm:pt modelId="{8E1E254D-5440-40C6-BB04-C05E67BADAEE}" type="sibTrans" cxnId="{11DA455C-D8CC-4CC1-9F90-B7E3AFFEFB2F}">
      <dgm:prSet/>
      <dgm:spPr/>
      <dgm:t>
        <a:bodyPr/>
        <a:lstStyle/>
        <a:p>
          <a:endParaRPr lang="en-US"/>
        </a:p>
      </dgm:t>
    </dgm:pt>
    <dgm:pt modelId="{7E79F282-B0FC-4CEA-B944-D8879D94E4E4}">
      <dgm:prSet custT="1"/>
      <dgm:spPr/>
      <dgm:t>
        <a:bodyPr/>
        <a:lstStyle/>
        <a:p>
          <a:r>
            <a:rPr lang="en-US" sz="2000" dirty="0"/>
            <a:t>Take time before saying ‘no’.</a:t>
          </a:r>
        </a:p>
        <a:p>
          <a:r>
            <a:rPr lang="en-US" sz="2000" dirty="0"/>
            <a:t>“I need to think about it” is an authentic answer!</a:t>
          </a:r>
        </a:p>
      </dgm:t>
    </dgm:pt>
    <dgm:pt modelId="{F854E899-147E-49F3-8CAE-127E758C7399}" type="parTrans" cxnId="{EAF188F7-28F7-4A9E-A756-F9061213D5B2}">
      <dgm:prSet/>
      <dgm:spPr/>
      <dgm:t>
        <a:bodyPr/>
        <a:lstStyle/>
        <a:p>
          <a:endParaRPr lang="en-US"/>
        </a:p>
      </dgm:t>
    </dgm:pt>
    <dgm:pt modelId="{19136E51-7008-4071-B081-7AEAA54231DA}" type="sibTrans" cxnId="{EAF188F7-28F7-4A9E-A756-F9061213D5B2}">
      <dgm:prSet/>
      <dgm:spPr/>
      <dgm:t>
        <a:bodyPr/>
        <a:lstStyle/>
        <a:p>
          <a:endParaRPr lang="en-US"/>
        </a:p>
      </dgm:t>
    </dgm:pt>
    <dgm:pt modelId="{4093FDDD-6D8E-8544-8BBE-B9C2E46BDD72}">
      <dgm:prSet/>
      <dgm:spPr/>
      <dgm:t>
        <a:bodyPr/>
        <a:lstStyle/>
        <a:p>
          <a:r>
            <a:rPr lang="en-US" dirty="0"/>
            <a:t>Understand</a:t>
          </a:r>
        </a:p>
      </dgm:t>
    </dgm:pt>
    <dgm:pt modelId="{4EFA6173-6210-BE4D-97D0-B6E0FE9153F1}" type="parTrans" cxnId="{205CBF07-9106-0A47-89C6-444110E9F67C}">
      <dgm:prSet/>
      <dgm:spPr/>
      <dgm:t>
        <a:bodyPr/>
        <a:lstStyle/>
        <a:p>
          <a:endParaRPr lang="en-US"/>
        </a:p>
      </dgm:t>
    </dgm:pt>
    <dgm:pt modelId="{774F1254-7D26-AF40-8CCB-5E40593D250C}" type="sibTrans" cxnId="{205CBF07-9106-0A47-89C6-444110E9F67C}">
      <dgm:prSet/>
      <dgm:spPr/>
      <dgm:t>
        <a:bodyPr/>
        <a:lstStyle/>
        <a:p>
          <a:endParaRPr lang="en-US"/>
        </a:p>
      </dgm:t>
    </dgm:pt>
    <dgm:pt modelId="{56F43678-5E13-E341-83BD-1D59FB6C2E8A}" type="pres">
      <dgm:prSet presAssocID="{C34BDAD0-2551-4318-BEE5-F772DB6C84F7}" presName="Name0" presStyleCnt="0">
        <dgm:presLayoutVars>
          <dgm:dir/>
          <dgm:animLvl val="lvl"/>
          <dgm:resizeHandles val="exact"/>
        </dgm:presLayoutVars>
      </dgm:prSet>
      <dgm:spPr/>
    </dgm:pt>
    <dgm:pt modelId="{E2FB892B-0A62-0D48-A674-EABF835BCDB7}" type="pres">
      <dgm:prSet presAssocID="{AACCBA48-036D-46B1-A184-B4D16C17C3ED}" presName="composite" presStyleCnt="0"/>
      <dgm:spPr/>
    </dgm:pt>
    <dgm:pt modelId="{93E5271B-AF2A-8F45-B29C-0DC47D194AEE}" type="pres">
      <dgm:prSet presAssocID="{AACCBA48-036D-46B1-A184-B4D16C17C3ED}" presName="parTx" presStyleLbl="alignNode1" presStyleIdx="0" presStyleCnt="5">
        <dgm:presLayoutVars>
          <dgm:chMax val="0"/>
          <dgm:chPref val="0"/>
        </dgm:presLayoutVars>
      </dgm:prSet>
      <dgm:spPr/>
    </dgm:pt>
    <dgm:pt modelId="{61354E58-BC76-9E4B-AA54-7862808B2132}" type="pres">
      <dgm:prSet presAssocID="{AACCBA48-036D-46B1-A184-B4D16C17C3ED}" presName="desTx" presStyleLbl="alignAccFollowNode1" presStyleIdx="0" presStyleCnt="5">
        <dgm:presLayoutVars/>
      </dgm:prSet>
      <dgm:spPr/>
    </dgm:pt>
    <dgm:pt modelId="{8623B81E-A6B8-134B-A41C-A8BB98C7D6A9}" type="pres">
      <dgm:prSet presAssocID="{B701AEEF-386D-4BE6-A405-4789C8B42BC5}" presName="space" presStyleCnt="0"/>
      <dgm:spPr/>
    </dgm:pt>
    <dgm:pt modelId="{0380A57E-C84E-0046-BE81-24CA825D38E8}" type="pres">
      <dgm:prSet presAssocID="{CF5D998B-DE40-45E4-AE9B-5D33623CCB6F}" presName="composite" presStyleCnt="0"/>
      <dgm:spPr/>
    </dgm:pt>
    <dgm:pt modelId="{F0215DBF-6380-CD46-83AD-B6390A00F978}" type="pres">
      <dgm:prSet presAssocID="{CF5D998B-DE40-45E4-AE9B-5D33623CCB6F}" presName="parTx" presStyleLbl="alignNode1" presStyleIdx="1" presStyleCnt="5">
        <dgm:presLayoutVars>
          <dgm:chMax val="0"/>
          <dgm:chPref val="0"/>
        </dgm:presLayoutVars>
      </dgm:prSet>
      <dgm:spPr/>
    </dgm:pt>
    <dgm:pt modelId="{218D85ED-0032-6049-84C3-511941D4440A}" type="pres">
      <dgm:prSet presAssocID="{CF5D998B-DE40-45E4-AE9B-5D33623CCB6F}" presName="desTx" presStyleLbl="alignAccFollowNode1" presStyleIdx="1" presStyleCnt="5">
        <dgm:presLayoutVars/>
      </dgm:prSet>
      <dgm:spPr/>
    </dgm:pt>
    <dgm:pt modelId="{25A9F828-7149-A44B-8BE8-A5339E460F09}" type="pres">
      <dgm:prSet presAssocID="{68C6348F-E628-4D91-9216-78E647F401A2}" presName="space" presStyleCnt="0"/>
      <dgm:spPr/>
    </dgm:pt>
    <dgm:pt modelId="{94797CE0-7FF3-C94D-BD4A-C02B9A3C93C1}" type="pres">
      <dgm:prSet presAssocID="{4093FDDD-6D8E-8544-8BBE-B9C2E46BDD72}" presName="composite" presStyleCnt="0"/>
      <dgm:spPr/>
    </dgm:pt>
    <dgm:pt modelId="{57CC643B-22E2-6B41-8F13-4085CC6F8C5F}" type="pres">
      <dgm:prSet presAssocID="{4093FDDD-6D8E-8544-8BBE-B9C2E46BDD72}" presName="parTx" presStyleLbl="alignNode1" presStyleIdx="2" presStyleCnt="5">
        <dgm:presLayoutVars>
          <dgm:chMax val="0"/>
          <dgm:chPref val="0"/>
        </dgm:presLayoutVars>
      </dgm:prSet>
      <dgm:spPr/>
    </dgm:pt>
    <dgm:pt modelId="{2DA19220-C287-3A46-B1AF-676DE16C9356}" type="pres">
      <dgm:prSet presAssocID="{4093FDDD-6D8E-8544-8BBE-B9C2E46BDD72}" presName="desTx" presStyleLbl="alignAccFollowNode1" presStyleIdx="2" presStyleCnt="5">
        <dgm:presLayoutVars/>
      </dgm:prSet>
      <dgm:spPr/>
    </dgm:pt>
    <dgm:pt modelId="{2701C3CB-0BB0-2745-A0A5-A9F06164A3C6}" type="pres">
      <dgm:prSet presAssocID="{774F1254-7D26-AF40-8CCB-5E40593D250C}" presName="space" presStyleCnt="0"/>
      <dgm:spPr/>
    </dgm:pt>
    <dgm:pt modelId="{F70AE9A4-FE11-EB47-8B0A-A287A525C853}" type="pres">
      <dgm:prSet presAssocID="{BD46C824-B052-4780-8860-D2EE45D15770}" presName="composite" presStyleCnt="0"/>
      <dgm:spPr/>
    </dgm:pt>
    <dgm:pt modelId="{7F0C9F20-01CE-FA41-A291-47CC6AA51923}" type="pres">
      <dgm:prSet presAssocID="{BD46C824-B052-4780-8860-D2EE45D15770}" presName="parTx" presStyleLbl="alignNode1" presStyleIdx="3" presStyleCnt="5">
        <dgm:presLayoutVars>
          <dgm:chMax val="0"/>
          <dgm:chPref val="0"/>
        </dgm:presLayoutVars>
      </dgm:prSet>
      <dgm:spPr/>
    </dgm:pt>
    <dgm:pt modelId="{42B8D975-15C2-8141-BCB8-6C53D88FF476}" type="pres">
      <dgm:prSet presAssocID="{BD46C824-B052-4780-8860-D2EE45D15770}" presName="desTx" presStyleLbl="alignAccFollowNode1" presStyleIdx="3" presStyleCnt="5">
        <dgm:presLayoutVars/>
      </dgm:prSet>
      <dgm:spPr/>
    </dgm:pt>
    <dgm:pt modelId="{ED4D179F-D749-0849-8F79-5B5DF50A3EEE}" type="pres">
      <dgm:prSet presAssocID="{AF462603-DC82-46CF-A050-6668C20F61D3}" presName="space" presStyleCnt="0"/>
      <dgm:spPr/>
    </dgm:pt>
    <dgm:pt modelId="{9CEB1BB8-9AC3-7C4E-AA0E-D6AD8EF1920F}" type="pres">
      <dgm:prSet presAssocID="{1DC7CBFB-C82F-4B4C-8B36-EE1F01729E78}" presName="composite" presStyleCnt="0"/>
      <dgm:spPr/>
    </dgm:pt>
    <dgm:pt modelId="{9A3DEAD6-67E4-7A4E-BB4B-9FA0F0763954}" type="pres">
      <dgm:prSet presAssocID="{1DC7CBFB-C82F-4B4C-8B36-EE1F01729E78}" presName="parTx" presStyleLbl="alignNode1" presStyleIdx="4" presStyleCnt="5">
        <dgm:presLayoutVars>
          <dgm:chMax val="0"/>
          <dgm:chPref val="0"/>
        </dgm:presLayoutVars>
      </dgm:prSet>
      <dgm:spPr/>
    </dgm:pt>
    <dgm:pt modelId="{B53601E2-9B6F-3E4A-8B62-90F8A0F8F4B2}" type="pres">
      <dgm:prSet presAssocID="{1DC7CBFB-C82F-4B4C-8B36-EE1F01729E78}" presName="desTx" presStyleLbl="alignAccFollowNode1" presStyleIdx="4" presStyleCnt="5">
        <dgm:presLayoutVars/>
      </dgm:prSet>
      <dgm:spPr/>
    </dgm:pt>
  </dgm:ptLst>
  <dgm:cxnLst>
    <dgm:cxn modelId="{205CBF07-9106-0A47-89C6-444110E9F67C}" srcId="{C34BDAD0-2551-4318-BEE5-F772DB6C84F7}" destId="{4093FDDD-6D8E-8544-8BBE-B9C2E46BDD72}" srcOrd="2" destOrd="0" parTransId="{4EFA6173-6210-BE4D-97D0-B6E0FE9153F1}" sibTransId="{774F1254-7D26-AF40-8CCB-5E40593D250C}"/>
    <dgm:cxn modelId="{E934F814-3663-9846-8EF9-8EC8A0786D53}" type="presOf" srcId="{3D3FE743-38B3-4FF5-B699-4850E0932CA3}" destId="{218D85ED-0032-6049-84C3-511941D4440A}" srcOrd="0" destOrd="0" presId="urn:microsoft.com/office/officeart/2016/7/layout/HorizontalActionList"/>
    <dgm:cxn modelId="{DDCE9C1B-21BB-422E-9770-54255F5803A0}" srcId="{C34BDAD0-2551-4318-BEE5-F772DB6C84F7}" destId="{AACCBA48-036D-46B1-A184-B4D16C17C3ED}" srcOrd="0" destOrd="0" parTransId="{FE50FD94-0E27-4DC6-845B-9478F41D61CE}" sibTransId="{B701AEEF-386D-4BE6-A405-4789C8B42BC5}"/>
    <dgm:cxn modelId="{33828E29-1FCB-604A-A12E-AA116CDA2ED4}" type="presOf" srcId="{7E79F282-B0FC-4CEA-B944-D8879D94E4E4}" destId="{B53601E2-9B6F-3E4A-8B62-90F8A0F8F4B2}" srcOrd="0" destOrd="0" presId="urn:microsoft.com/office/officeart/2016/7/layout/HorizontalActionList"/>
    <dgm:cxn modelId="{9C584E2A-52E4-924E-9A1A-5BC8DB92DAE5}" type="presOf" srcId="{AACCBA48-036D-46B1-A184-B4D16C17C3ED}" destId="{93E5271B-AF2A-8F45-B29C-0DC47D194AEE}" srcOrd="0" destOrd="0" presId="urn:microsoft.com/office/officeart/2016/7/layout/HorizontalActionList"/>
    <dgm:cxn modelId="{B86D9840-3BB6-4355-8CA8-526A789B71CB}" srcId="{C34BDAD0-2551-4318-BEE5-F772DB6C84F7}" destId="{CF5D998B-DE40-45E4-AE9B-5D33623CCB6F}" srcOrd="1" destOrd="0" parTransId="{97CFBBCC-37A6-4D4B-9F49-D526E65C944A}" sibTransId="{68C6348F-E628-4D91-9216-78E647F401A2}"/>
    <dgm:cxn modelId="{99B5C345-6472-AE40-BB96-C13EEB96BE14}" type="presOf" srcId="{4093FDDD-6D8E-8544-8BBE-B9C2E46BDD72}" destId="{57CC643B-22E2-6B41-8F13-4085CC6F8C5F}" srcOrd="0" destOrd="0" presId="urn:microsoft.com/office/officeart/2016/7/layout/HorizontalActionList"/>
    <dgm:cxn modelId="{11DA455C-D8CC-4CC1-9F90-B7E3AFFEFB2F}" srcId="{C34BDAD0-2551-4318-BEE5-F772DB6C84F7}" destId="{1DC7CBFB-C82F-4B4C-8B36-EE1F01729E78}" srcOrd="4" destOrd="0" parTransId="{C5C4E2DF-3F6C-4166-99A5-944C35EA8B6F}" sibTransId="{8E1E254D-5440-40C6-BB04-C05E67BADAEE}"/>
    <dgm:cxn modelId="{F92CA178-6361-6348-8773-EBAA3405BF07}" type="presOf" srcId="{BD46C824-B052-4780-8860-D2EE45D15770}" destId="{7F0C9F20-01CE-FA41-A291-47CC6AA51923}" srcOrd="0" destOrd="0" presId="urn:microsoft.com/office/officeart/2016/7/layout/HorizontalActionList"/>
    <dgm:cxn modelId="{CF92EF81-BEAD-A84B-B0B3-4D26351B8E94}" type="presOf" srcId="{1DC7CBFB-C82F-4B4C-8B36-EE1F01729E78}" destId="{9A3DEAD6-67E4-7A4E-BB4B-9FA0F0763954}" srcOrd="0" destOrd="0" presId="urn:microsoft.com/office/officeart/2016/7/layout/HorizontalActionList"/>
    <dgm:cxn modelId="{4D2EC785-ACE3-4350-8BD5-AC457BF048F6}" srcId="{AACCBA48-036D-46B1-A184-B4D16C17C3ED}" destId="{664DE364-80C5-4AF6-90A0-B396F6880B55}" srcOrd="0" destOrd="0" parTransId="{96856D63-5549-471F-9EAD-12813EF4C3DA}" sibTransId="{F715A072-0FD5-46B3-BD58-97E4B8D0C624}"/>
    <dgm:cxn modelId="{6536FD99-ADD6-F847-BFD3-270B441ED9D4}" type="presOf" srcId="{078E2B7D-CA47-478B-92D7-3CD42DFB2841}" destId="{42B8D975-15C2-8141-BCB8-6C53D88FF476}" srcOrd="0" destOrd="0" presId="urn:microsoft.com/office/officeart/2016/7/layout/HorizontalActionList"/>
    <dgm:cxn modelId="{6C6C93A0-ADC8-4A6A-918B-BE18B22E8913}" srcId="{C34BDAD0-2551-4318-BEE5-F772DB6C84F7}" destId="{BD46C824-B052-4780-8860-D2EE45D15770}" srcOrd="3" destOrd="0" parTransId="{51696D4D-B24A-4B8D-9A44-76641DF01CE7}" sibTransId="{AF462603-DC82-46CF-A050-6668C20F61D3}"/>
    <dgm:cxn modelId="{81572BAD-B181-44DA-A41A-BA2AE3238694}" srcId="{BD46C824-B052-4780-8860-D2EE45D15770}" destId="{078E2B7D-CA47-478B-92D7-3CD42DFB2841}" srcOrd="0" destOrd="0" parTransId="{C5D50DB4-DFFC-4A40-B086-081D8707EBD0}" sibTransId="{4AFD5301-1E92-46A8-9FB0-8739FCC8AF84}"/>
    <dgm:cxn modelId="{FAC9CDAE-77B9-984B-B5D0-CEB3791BB497}" type="presOf" srcId="{664DE364-80C5-4AF6-90A0-B396F6880B55}" destId="{61354E58-BC76-9E4B-AA54-7862808B2132}" srcOrd="0" destOrd="0" presId="urn:microsoft.com/office/officeart/2016/7/layout/HorizontalActionList"/>
    <dgm:cxn modelId="{B25951B9-D300-974D-86F1-6C6F0E9E4A08}" type="presOf" srcId="{CF5D998B-DE40-45E4-AE9B-5D33623CCB6F}" destId="{F0215DBF-6380-CD46-83AD-B6390A00F978}" srcOrd="0" destOrd="0" presId="urn:microsoft.com/office/officeart/2016/7/layout/HorizontalActionList"/>
    <dgm:cxn modelId="{6FD2CCC1-62F5-3E47-9407-CD470880E9E8}" type="presOf" srcId="{C34BDAD0-2551-4318-BEE5-F772DB6C84F7}" destId="{56F43678-5E13-E341-83BD-1D59FB6C2E8A}" srcOrd="0" destOrd="0" presId="urn:microsoft.com/office/officeart/2016/7/layout/HorizontalActionList"/>
    <dgm:cxn modelId="{0C5729D8-B944-4CD5-9CAC-8FD99282F43B}" srcId="{CF5D998B-DE40-45E4-AE9B-5D33623CCB6F}" destId="{3D3FE743-38B3-4FF5-B699-4850E0932CA3}" srcOrd="0" destOrd="0" parTransId="{7972CD64-C354-4C83-85EF-3078D6D49ED3}" sibTransId="{B9D595BC-E151-46D4-895E-B3B8189616F5}"/>
    <dgm:cxn modelId="{EAF188F7-28F7-4A9E-A756-F9061213D5B2}" srcId="{1DC7CBFB-C82F-4B4C-8B36-EE1F01729E78}" destId="{7E79F282-B0FC-4CEA-B944-D8879D94E4E4}" srcOrd="0" destOrd="0" parTransId="{F854E899-147E-49F3-8CAE-127E758C7399}" sibTransId="{19136E51-7008-4071-B081-7AEAA54231DA}"/>
    <dgm:cxn modelId="{C2A3202E-B211-A444-A233-DD2CB7B649F3}" type="presParOf" srcId="{56F43678-5E13-E341-83BD-1D59FB6C2E8A}" destId="{E2FB892B-0A62-0D48-A674-EABF835BCDB7}" srcOrd="0" destOrd="0" presId="urn:microsoft.com/office/officeart/2016/7/layout/HorizontalActionList"/>
    <dgm:cxn modelId="{1950576F-A24A-604F-82AE-E0F4CEAA25AD}" type="presParOf" srcId="{E2FB892B-0A62-0D48-A674-EABF835BCDB7}" destId="{93E5271B-AF2A-8F45-B29C-0DC47D194AEE}" srcOrd="0" destOrd="0" presId="urn:microsoft.com/office/officeart/2016/7/layout/HorizontalActionList"/>
    <dgm:cxn modelId="{637A67F2-E979-1A4B-9C34-B9E08014BB7F}" type="presParOf" srcId="{E2FB892B-0A62-0D48-A674-EABF835BCDB7}" destId="{61354E58-BC76-9E4B-AA54-7862808B2132}" srcOrd="1" destOrd="0" presId="urn:microsoft.com/office/officeart/2016/7/layout/HorizontalActionList"/>
    <dgm:cxn modelId="{E2704770-A3BB-C24B-BF92-6E81D0991C4F}" type="presParOf" srcId="{56F43678-5E13-E341-83BD-1D59FB6C2E8A}" destId="{8623B81E-A6B8-134B-A41C-A8BB98C7D6A9}" srcOrd="1" destOrd="0" presId="urn:microsoft.com/office/officeart/2016/7/layout/HorizontalActionList"/>
    <dgm:cxn modelId="{ED0A09BF-7B9C-B641-9857-E84C20080F97}" type="presParOf" srcId="{56F43678-5E13-E341-83BD-1D59FB6C2E8A}" destId="{0380A57E-C84E-0046-BE81-24CA825D38E8}" srcOrd="2" destOrd="0" presId="urn:microsoft.com/office/officeart/2016/7/layout/HorizontalActionList"/>
    <dgm:cxn modelId="{332492C6-6C17-8E4C-A8C9-AAFF3FA0DBC1}" type="presParOf" srcId="{0380A57E-C84E-0046-BE81-24CA825D38E8}" destId="{F0215DBF-6380-CD46-83AD-B6390A00F978}" srcOrd="0" destOrd="0" presId="urn:microsoft.com/office/officeart/2016/7/layout/HorizontalActionList"/>
    <dgm:cxn modelId="{D8D186A1-AF39-DE4D-A93B-D672BCFE28B3}" type="presParOf" srcId="{0380A57E-C84E-0046-BE81-24CA825D38E8}" destId="{218D85ED-0032-6049-84C3-511941D4440A}" srcOrd="1" destOrd="0" presId="urn:microsoft.com/office/officeart/2016/7/layout/HorizontalActionList"/>
    <dgm:cxn modelId="{6A66E442-6C26-734C-A658-864738E66AFA}" type="presParOf" srcId="{56F43678-5E13-E341-83BD-1D59FB6C2E8A}" destId="{25A9F828-7149-A44B-8BE8-A5339E460F09}" srcOrd="3" destOrd="0" presId="urn:microsoft.com/office/officeart/2016/7/layout/HorizontalActionList"/>
    <dgm:cxn modelId="{E730BB16-791C-E14C-B07A-8F7D68A2E584}" type="presParOf" srcId="{56F43678-5E13-E341-83BD-1D59FB6C2E8A}" destId="{94797CE0-7FF3-C94D-BD4A-C02B9A3C93C1}" srcOrd="4" destOrd="0" presId="urn:microsoft.com/office/officeart/2016/7/layout/HorizontalActionList"/>
    <dgm:cxn modelId="{833B014E-784B-0048-B5F5-A42BE5E84E4A}" type="presParOf" srcId="{94797CE0-7FF3-C94D-BD4A-C02B9A3C93C1}" destId="{57CC643B-22E2-6B41-8F13-4085CC6F8C5F}" srcOrd="0" destOrd="0" presId="urn:microsoft.com/office/officeart/2016/7/layout/HorizontalActionList"/>
    <dgm:cxn modelId="{F9655EB4-5134-014D-BEBE-FB71A0EB665B}" type="presParOf" srcId="{94797CE0-7FF3-C94D-BD4A-C02B9A3C93C1}" destId="{2DA19220-C287-3A46-B1AF-676DE16C9356}" srcOrd="1" destOrd="0" presId="urn:microsoft.com/office/officeart/2016/7/layout/HorizontalActionList"/>
    <dgm:cxn modelId="{10AFCCCC-9380-A04C-9285-A78EFBDFBA49}" type="presParOf" srcId="{56F43678-5E13-E341-83BD-1D59FB6C2E8A}" destId="{2701C3CB-0BB0-2745-A0A5-A9F06164A3C6}" srcOrd="5" destOrd="0" presId="urn:microsoft.com/office/officeart/2016/7/layout/HorizontalActionList"/>
    <dgm:cxn modelId="{771D3AC2-54B5-FF4B-AB6B-58D53FED88D8}" type="presParOf" srcId="{56F43678-5E13-E341-83BD-1D59FB6C2E8A}" destId="{F70AE9A4-FE11-EB47-8B0A-A287A525C853}" srcOrd="6" destOrd="0" presId="urn:microsoft.com/office/officeart/2016/7/layout/HorizontalActionList"/>
    <dgm:cxn modelId="{C473FAF7-9497-944F-BFA2-968844167185}" type="presParOf" srcId="{F70AE9A4-FE11-EB47-8B0A-A287A525C853}" destId="{7F0C9F20-01CE-FA41-A291-47CC6AA51923}" srcOrd="0" destOrd="0" presId="urn:microsoft.com/office/officeart/2016/7/layout/HorizontalActionList"/>
    <dgm:cxn modelId="{9EF2C4A2-E2F0-FA49-8227-5A75E73FCD64}" type="presParOf" srcId="{F70AE9A4-FE11-EB47-8B0A-A287A525C853}" destId="{42B8D975-15C2-8141-BCB8-6C53D88FF476}" srcOrd="1" destOrd="0" presId="urn:microsoft.com/office/officeart/2016/7/layout/HorizontalActionList"/>
    <dgm:cxn modelId="{C60F0A27-41EC-364B-9DCE-65D87A55F1C8}" type="presParOf" srcId="{56F43678-5E13-E341-83BD-1D59FB6C2E8A}" destId="{ED4D179F-D749-0849-8F79-5B5DF50A3EEE}" srcOrd="7" destOrd="0" presId="urn:microsoft.com/office/officeart/2016/7/layout/HorizontalActionList"/>
    <dgm:cxn modelId="{6AC5773E-7472-7E4B-AE5A-48B15FA23C12}" type="presParOf" srcId="{56F43678-5E13-E341-83BD-1D59FB6C2E8A}" destId="{9CEB1BB8-9AC3-7C4E-AA0E-D6AD8EF1920F}" srcOrd="8" destOrd="0" presId="urn:microsoft.com/office/officeart/2016/7/layout/HorizontalActionList"/>
    <dgm:cxn modelId="{62C1CE0D-13DC-4D4E-9284-D96ECD959132}" type="presParOf" srcId="{9CEB1BB8-9AC3-7C4E-AA0E-D6AD8EF1920F}" destId="{9A3DEAD6-67E4-7A4E-BB4B-9FA0F0763954}" srcOrd="0" destOrd="0" presId="urn:microsoft.com/office/officeart/2016/7/layout/HorizontalActionList"/>
    <dgm:cxn modelId="{07859EE1-DFB2-4B4A-B61A-2AAA70C49456}" type="presParOf" srcId="{9CEB1BB8-9AC3-7C4E-AA0E-D6AD8EF1920F}" destId="{B53601E2-9B6F-3E4A-8B62-90F8A0F8F4B2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6C8819-51BC-4A05-A9E3-149B694D395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5B4E95D-D242-4D89-96D4-427704DE880E}">
      <dgm:prSet/>
      <dgm:spPr/>
      <dgm:t>
        <a:bodyPr/>
        <a:lstStyle/>
        <a:p>
          <a:r>
            <a:rPr lang="en-US"/>
            <a:t>Being able to say ‘no’ is beneficial to our emotional, mental, and physical health.</a:t>
          </a:r>
        </a:p>
      </dgm:t>
    </dgm:pt>
    <dgm:pt modelId="{66942E81-E21C-46B7-832D-202F2E108A48}" type="parTrans" cxnId="{C0993CD9-AAB3-4184-B309-76D84969C667}">
      <dgm:prSet/>
      <dgm:spPr/>
      <dgm:t>
        <a:bodyPr/>
        <a:lstStyle/>
        <a:p>
          <a:endParaRPr lang="en-US"/>
        </a:p>
      </dgm:t>
    </dgm:pt>
    <dgm:pt modelId="{CA34B468-128C-443A-9FC4-10E907815FCF}" type="sibTrans" cxnId="{C0993CD9-AAB3-4184-B309-76D84969C667}">
      <dgm:prSet/>
      <dgm:spPr/>
      <dgm:t>
        <a:bodyPr/>
        <a:lstStyle/>
        <a:p>
          <a:endParaRPr lang="en-US"/>
        </a:p>
      </dgm:t>
    </dgm:pt>
    <dgm:pt modelId="{F8485B94-18FF-47EC-A878-782095438A1E}">
      <dgm:prSet/>
      <dgm:spPr/>
      <dgm:t>
        <a:bodyPr/>
        <a:lstStyle/>
        <a:p>
          <a:r>
            <a:rPr lang="en-US"/>
            <a:t>Its okay to be selfish and put your own needs and goals before those of others.</a:t>
          </a:r>
        </a:p>
      </dgm:t>
    </dgm:pt>
    <dgm:pt modelId="{71B9C677-0601-4D72-BA9E-6D1B92B665E5}" type="parTrans" cxnId="{F584AEF8-9138-42FB-A220-A23CDF215A7A}">
      <dgm:prSet/>
      <dgm:spPr/>
      <dgm:t>
        <a:bodyPr/>
        <a:lstStyle/>
        <a:p>
          <a:endParaRPr lang="en-US"/>
        </a:p>
      </dgm:t>
    </dgm:pt>
    <dgm:pt modelId="{4932FF99-D937-4A4D-96C5-28AFE49C545F}" type="sibTrans" cxnId="{F584AEF8-9138-42FB-A220-A23CDF215A7A}">
      <dgm:prSet/>
      <dgm:spPr/>
      <dgm:t>
        <a:bodyPr/>
        <a:lstStyle/>
        <a:p>
          <a:endParaRPr lang="en-US"/>
        </a:p>
      </dgm:t>
    </dgm:pt>
    <dgm:pt modelId="{959119A9-09B4-4872-AA86-1B801DA0C52D}">
      <dgm:prSet/>
      <dgm:spPr/>
      <dgm:t>
        <a:bodyPr/>
        <a:lstStyle/>
        <a:p>
          <a:r>
            <a:rPr lang="en-US"/>
            <a:t>Practice saying ‘no’ – it gets easier with time.</a:t>
          </a:r>
        </a:p>
      </dgm:t>
    </dgm:pt>
    <dgm:pt modelId="{B3B06F71-C979-440C-B1FA-24D92606DD14}" type="parTrans" cxnId="{79A00D4A-FEBC-4A2F-A4FF-109D4DBB0E3B}">
      <dgm:prSet/>
      <dgm:spPr/>
      <dgm:t>
        <a:bodyPr/>
        <a:lstStyle/>
        <a:p>
          <a:endParaRPr lang="en-US"/>
        </a:p>
      </dgm:t>
    </dgm:pt>
    <dgm:pt modelId="{89905B32-F278-4909-8597-1B8AAE8169F2}" type="sibTrans" cxnId="{79A00D4A-FEBC-4A2F-A4FF-109D4DBB0E3B}">
      <dgm:prSet/>
      <dgm:spPr/>
      <dgm:t>
        <a:bodyPr/>
        <a:lstStyle/>
        <a:p>
          <a:endParaRPr lang="en-US"/>
        </a:p>
      </dgm:t>
    </dgm:pt>
    <dgm:pt modelId="{2EE605EF-B13B-4DB6-85CF-4BB5974528A1}">
      <dgm:prSet/>
      <dgm:spPr/>
      <dgm:t>
        <a:bodyPr/>
        <a:lstStyle/>
        <a:p>
          <a:r>
            <a:rPr lang="en-US" dirty="0"/>
            <a:t>Remember how you use your time…and is how you are using it “sparking joy” in you?</a:t>
          </a:r>
        </a:p>
      </dgm:t>
    </dgm:pt>
    <dgm:pt modelId="{46C51121-16B7-4A0D-BFAA-027DD4B57751}" type="parTrans" cxnId="{0B3A4DBD-0B47-481A-A792-324DA5731FBF}">
      <dgm:prSet/>
      <dgm:spPr/>
      <dgm:t>
        <a:bodyPr/>
        <a:lstStyle/>
        <a:p>
          <a:endParaRPr lang="en-US"/>
        </a:p>
      </dgm:t>
    </dgm:pt>
    <dgm:pt modelId="{D62D9B5A-C1CF-4295-AF76-7F7E0A32A1DC}" type="sibTrans" cxnId="{0B3A4DBD-0B47-481A-A792-324DA5731FBF}">
      <dgm:prSet/>
      <dgm:spPr/>
      <dgm:t>
        <a:bodyPr/>
        <a:lstStyle/>
        <a:p>
          <a:endParaRPr lang="en-US"/>
        </a:p>
      </dgm:t>
    </dgm:pt>
    <dgm:pt modelId="{9CC63888-98F6-C944-94E9-8B593BABE535}" type="pres">
      <dgm:prSet presAssocID="{4C6C8819-51BC-4A05-A9E3-149B694D395F}" presName="vert0" presStyleCnt="0">
        <dgm:presLayoutVars>
          <dgm:dir/>
          <dgm:animOne val="branch"/>
          <dgm:animLvl val="lvl"/>
        </dgm:presLayoutVars>
      </dgm:prSet>
      <dgm:spPr/>
    </dgm:pt>
    <dgm:pt modelId="{FFCDD0FA-75D3-E546-B589-F1AC9E4F8E08}" type="pres">
      <dgm:prSet presAssocID="{D5B4E95D-D242-4D89-96D4-427704DE880E}" presName="thickLine" presStyleLbl="alignNode1" presStyleIdx="0" presStyleCnt="4"/>
      <dgm:spPr/>
    </dgm:pt>
    <dgm:pt modelId="{776E09D7-680F-444B-8221-150758982921}" type="pres">
      <dgm:prSet presAssocID="{D5B4E95D-D242-4D89-96D4-427704DE880E}" presName="horz1" presStyleCnt="0"/>
      <dgm:spPr/>
    </dgm:pt>
    <dgm:pt modelId="{F70267A9-D0D5-AE4D-A5A2-31AA62E72D66}" type="pres">
      <dgm:prSet presAssocID="{D5B4E95D-D242-4D89-96D4-427704DE880E}" presName="tx1" presStyleLbl="revTx" presStyleIdx="0" presStyleCnt="4"/>
      <dgm:spPr/>
    </dgm:pt>
    <dgm:pt modelId="{3C768AE8-3346-EE49-B2A5-7CB4DD6B3F5C}" type="pres">
      <dgm:prSet presAssocID="{D5B4E95D-D242-4D89-96D4-427704DE880E}" presName="vert1" presStyleCnt="0"/>
      <dgm:spPr/>
    </dgm:pt>
    <dgm:pt modelId="{F2E588B1-DB8D-5D45-A6F7-064881B56874}" type="pres">
      <dgm:prSet presAssocID="{F8485B94-18FF-47EC-A878-782095438A1E}" presName="thickLine" presStyleLbl="alignNode1" presStyleIdx="1" presStyleCnt="4"/>
      <dgm:spPr/>
    </dgm:pt>
    <dgm:pt modelId="{FB9C472C-D91A-C049-A8C4-3E44D816C140}" type="pres">
      <dgm:prSet presAssocID="{F8485B94-18FF-47EC-A878-782095438A1E}" presName="horz1" presStyleCnt="0"/>
      <dgm:spPr/>
    </dgm:pt>
    <dgm:pt modelId="{285DFB48-8798-F44E-8251-3252AE9C5B3A}" type="pres">
      <dgm:prSet presAssocID="{F8485B94-18FF-47EC-A878-782095438A1E}" presName="tx1" presStyleLbl="revTx" presStyleIdx="1" presStyleCnt="4"/>
      <dgm:spPr/>
    </dgm:pt>
    <dgm:pt modelId="{7A8FA863-B804-F64B-B24C-EE18C82CBA79}" type="pres">
      <dgm:prSet presAssocID="{F8485B94-18FF-47EC-A878-782095438A1E}" presName="vert1" presStyleCnt="0"/>
      <dgm:spPr/>
    </dgm:pt>
    <dgm:pt modelId="{B5EB546D-8D72-CA49-8F81-6CCBDB62BB62}" type="pres">
      <dgm:prSet presAssocID="{959119A9-09B4-4872-AA86-1B801DA0C52D}" presName="thickLine" presStyleLbl="alignNode1" presStyleIdx="2" presStyleCnt="4"/>
      <dgm:spPr/>
    </dgm:pt>
    <dgm:pt modelId="{4D723063-0AD7-0141-A029-3B0259B67E2C}" type="pres">
      <dgm:prSet presAssocID="{959119A9-09B4-4872-AA86-1B801DA0C52D}" presName="horz1" presStyleCnt="0"/>
      <dgm:spPr/>
    </dgm:pt>
    <dgm:pt modelId="{F9ECDE99-5DDC-6E43-B41F-3593C2E83029}" type="pres">
      <dgm:prSet presAssocID="{959119A9-09B4-4872-AA86-1B801DA0C52D}" presName="tx1" presStyleLbl="revTx" presStyleIdx="2" presStyleCnt="4"/>
      <dgm:spPr/>
    </dgm:pt>
    <dgm:pt modelId="{9B39FC3D-BF99-C949-9628-6C76DB4E9CC0}" type="pres">
      <dgm:prSet presAssocID="{959119A9-09B4-4872-AA86-1B801DA0C52D}" presName="vert1" presStyleCnt="0"/>
      <dgm:spPr/>
    </dgm:pt>
    <dgm:pt modelId="{A35CA0B9-4619-9640-BE23-7B215FE4E784}" type="pres">
      <dgm:prSet presAssocID="{2EE605EF-B13B-4DB6-85CF-4BB5974528A1}" presName="thickLine" presStyleLbl="alignNode1" presStyleIdx="3" presStyleCnt="4"/>
      <dgm:spPr/>
    </dgm:pt>
    <dgm:pt modelId="{EFF680A8-5EDC-8D4E-8355-A245434E28C0}" type="pres">
      <dgm:prSet presAssocID="{2EE605EF-B13B-4DB6-85CF-4BB5974528A1}" presName="horz1" presStyleCnt="0"/>
      <dgm:spPr/>
    </dgm:pt>
    <dgm:pt modelId="{2359F65C-48CC-5A4A-B52C-E0AE1384C08D}" type="pres">
      <dgm:prSet presAssocID="{2EE605EF-B13B-4DB6-85CF-4BB5974528A1}" presName="tx1" presStyleLbl="revTx" presStyleIdx="3" presStyleCnt="4"/>
      <dgm:spPr/>
    </dgm:pt>
    <dgm:pt modelId="{D1C426B9-1443-2B4B-8832-5F6151F28386}" type="pres">
      <dgm:prSet presAssocID="{2EE605EF-B13B-4DB6-85CF-4BB5974528A1}" presName="vert1" presStyleCnt="0"/>
      <dgm:spPr/>
    </dgm:pt>
  </dgm:ptLst>
  <dgm:cxnLst>
    <dgm:cxn modelId="{12214818-0005-CC49-AC4F-54C58F61315E}" type="presOf" srcId="{2EE605EF-B13B-4DB6-85CF-4BB5974528A1}" destId="{2359F65C-48CC-5A4A-B52C-E0AE1384C08D}" srcOrd="0" destOrd="0" presId="urn:microsoft.com/office/officeart/2008/layout/LinedList"/>
    <dgm:cxn modelId="{79A00D4A-FEBC-4A2F-A4FF-109D4DBB0E3B}" srcId="{4C6C8819-51BC-4A05-A9E3-149B694D395F}" destId="{959119A9-09B4-4872-AA86-1B801DA0C52D}" srcOrd="2" destOrd="0" parTransId="{B3B06F71-C979-440C-B1FA-24D92606DD14}" sibTransId="{89905B32-F278-4909-8597-1B8AAE8169F2}"/>
    <dgm:cxn modelId="{9F7017A5-9A64-0242-8181-B29276BD2717}" type="presOf" srcId="{4C6C8819-51BC-4A05-A9E3-149B694D395F}" destId="{9CC63888-98F6-C944-94E9-8B593BABE535}" srcOrd="0" destOrd="0" presId="urn:microsoft.com/office/officeart/2008/layout/LinedList"/>
    <dgm:cxn modelId="{744F31AF-FAB6-E34B-BBE0-E5940FFE075F}" type="presOf" srcId="{959119A9-09B4-4872-AA86-1B801DA0C52D}" destId="{F9ECDE99-5DDC-6E43-B41F-3593C2E83029}" srcOrd="0" destOrd="0" presId="urn:microsoft.com/office/officeart/2008/layout/LinedList"/>
    <dgm:cxn modelId="{0AB3C6B8-BCAB-464A-9ACC-AD512DA3A7CC}" type="presOf" srcId="{D5B4E95D-D242-4D89-96D4-427704DE880E}" destId="{F70267A9-D0D5-AE4D-A5A2-31AA62E72D66}" srcOrd="0" destOrd="0" presId="urn:microsoft.com/office/officeart/2008/layout/LinedList"/>
    <dgm:cxn modelId="{0B3A4DBD-0B47-481A-A792-324DA5731FBF}" srcId="{4C6C8819-51BC-4A05-A9E3-149B694D395F}" destId="{2EE605EF-B13B-4DB6-85CF-4BB5974528A1}" srcOrd="3" destOrd="0" parTransId="{46C51121-16B7-4A0D-BFAA-027DD4B57751}" sibTransId="{D62D9B5A-C1CF-4295-AF76-7F7E0A32A1DC}"/>
    <dgm:cxn modelId="{C0993CD9-AAB3-4184-B309-76D84969C667}" srcId="{4C6C8819-51BC-4A05-A9E3-149B694D395F}" destId="{D5B4E95D-D242-4D89-96D4-427704DE880E}" srcOrd="0" destOrd="0" parTransId="{66942E81-E21C-46B7-832D-202F2E108A48}" sibTransId="{CA34B468-128C-443A-9FC4-10E907815FCF}"/>
    <dgm:cxn modelId="{D36782E5-0912-8C42-B166-A295169C6A07}" type="presOf" srcId="{F8485B94-18FF-47EC-A878-782095438A1E}" destId="{285DFB48-8798-F44E-8251-3252AE9C5B3A}" srcOrd="0" destOrd="0" presId="urn:microsoft.com/office/officeart/2008/layout/LinedList"/>
    <dgm:cxn modelId="{F584AEF8-9138-42FB-A220-A23CDF215A7A}" srcId="{4C6C8819-51BC-4A05-A9E3-149B694D395F}" destId="{F8485B94-18FF-47EC-A878-782095438A1E}" srcOrd="1" destOrd="0" parTransId="{71B9C677-0601-4D72-BA9E-6D1B92B665E5}" sibTransId="{4932FF99-D937-4A4D-96C5-28AFE49C545F}"/>
    <dgm:cxn modelId="{8FCF20DE-24C4-1A4F-A2D6-ACE58814AE84}" type="presParOf" srcId="{9CC63888-98F6-C944-94E9-8B593BABE535}" destId="{FFCDD0FA-75D3-E546-B589-F1AC9E4F8E08}" srcOrd="0" destOrd="0" presId="urn:microsoft.com/office/officeart/2008/layout/LinedList"/>
    <dgm:cxn modelId="{41A606C6-6230-7B42-BF9E-BBE7DD84D7D2}" type="presParOf" srcId="{9CC63888-98F6-C944-94E9-8B593BABE535}" destId="{776E09D7-680F-444B-8221-150758982921}" srcOrd="1" destOrd="0" presId="urn:microsoft.com/office/officeart/2008/layout/LinedList"/>
    <dgm:cxn modelId="{EC8EFAF3-4363-2C42-B919-4AD15902FF5D}" type="presParOf" srcId="{776E09D7-680F-444B-8221-150758982921}" destId="{F70267A9-D0D5-AE4D-A5A2-31AA62E72D66}" srcOrd="0" destOrd="0" presId="urn:microsoft.com/office/officeart/2008/layout/LinedList"/>
    <dgm:cxn modelId="{61FA01D9-CF68-9646-ADFE-E60C47892604}" type="presParOf" srcId="{776E09D7-680F-444B-8221-150758982921}" destId="{3C768AE8-3346-EE49-B2A5-7CB4DD6B3F5C}" srcOrd="1" destOrd="0" presId="urn:microsoft.com/office/officeart/2008/layout/LinedList"/>
    <dgm:cxn modelId="{C29609F4-A49F-514D-A55B-A8D99C81A775}" type="presParOf" srcId="{9CC63888-98F6-C944-94E9-8B593BABE535}" destId="{F2E588B1-DB8D-5D45-A6F7-064881B56874}" srcOrd="2" destOrd="0" presId="urn:microsoft.com/office/officeart/2008/layout/LinedList"/>
    <dgm:cxn modelId="{3E9F9560-EA3E-E74C-B32D-506B84C1AEC0}" type="presParOf" srcId="{9CC63888-98F6-C944-94E9-8B593BABE535}" destId="{FB9C472C-D91A-C049-A8C4-3E44D816C140}" srcOrd="3" destOrd="0" presId="urn:microsoft.com/office/officeart/2008/layout/LinedList"/>
    <dgm:cxn modelId="{C3AAB1E9-CAA2-1640-88AA-912513A724E3}" type="presParOf" srcId="{FB9C472C-D91A-C049-A8C4-3E44D816C140}" destId="{285DFB48-8798-F44E-8251-3252AE9C5B3A}" srcOrd="0" destOrd="0" presId="urn:microsoft.com/office/officeart/2008/layout/LinedList"/>
    <dgm:cxn modelId="{6FC22CA0-5107-E34D-991A-D58FAD52DFC6}" type="presParOf" srcId="{FB9C472C-D91A-C049-A8C4-3E44D816C140}" destId="{7A8FA863-B804-F64B-B24C-EE18C82CBA79}" srcOrd="1" destOrd="0" presId="urn:microsoft.com/office/officeart/2008/layout/LinedList"/>
    <dgm:cxn modelId="{75C60E02-7022-A045-B22A-B5757CB1BA8D}" type="presParOf" srcId="{9CC63888-98F6-C944-94E9-8B593BABE535}" destId="{B5EB546D-8D72-CA49-8F81-6CCBDB62BB62}" srcOrd="4" destOrd="0" presId="urn:microsoft.com/office/officeart/2008/layout/LinedList"/>
    <dgm:cxn modelId="{01F61B45-836E-5B48-83B2-FF5236287BF4}" type="presParOf" srcId="{9CC63888-98F6-C944-94E9-8B593BABE535}" destId="{4D723063-0AD7-0141-A029-3B0259B67E2C}" srcOrd="5" destOrd="0" presId="urn:microsoft.com/office/officeart/2008/layout/LinedList"/>
    <dgm:cxn modelId="{B9284B12-9D02-F349-B57C-E607FF6ABE2C}" type="presParOf" srcId="{4D723063-0AD7-0141-A029-3B0259B67E2C}" destId="{F9ECDE99-5DDC-6E43-B41F-3593C2E83029}" srcOrd="0" destOrd="0" presId="urn:microsoft.com/office/officeart/2008/layout/LinedList"/>
    <dgm:cxn modelId="{0013CE4B-C502-294F-A684-ABDD1463CCCE}" type="presParOf" srcId="{4D723063-0AD7-0141-A029-3B0259B67E2C}" destId="{9B39FC3D-BF99-C949-9628-6C76DB4E9CC0}" srcOrd="1" destOrd="0" presId="urn:microsoft.com/office/officeart/2008/layout/LinedList"/>
    <dgm:cxn modelId="{EFF2486D-9057-A54A-A935-94E2096EB07D}" type="presParOf" srcId="{9CC63888-98F6-C944-94E9-8B593BABE535}" destId="{A35CA0B9-4619-9640-BE23-7B215FE4E784}" srcOrd="6" destOrd="0" presId="urn:microsoft.com/office/officeart/2008/layout/LinedList"/>
    <dgm:cxn modelId="{42C382FC-DCB9-694C-9398-DF492596FD39}" type="presParOf" srcId="{9CC63888-98F6-C944-94E9-8B593BABE535}" destId="{EFF680A8-5EDC-8D4E-8355-A245434E28C0}" srcOrd="7" destOrd="0" presId="urn:microsoft.com/office/officeart/2008/layout/LinedList"/>
    <dgm:cxn modelId="{CB5E4D0E-B6CE-1E45-852F-06A8507E6492}" type="presParOf" srcId="{EFF680A8-5EDC-8D4E-8355-A245434E28C0}" destId="{2359F65C-48CC-5A4A-B52C-E0AE1384C08D}" srcOrd="0" destOrd="0" presId="urn:microsoft.com/office/officeart/2008/layout/LinedList"/>
    <dgm:cxn modelId="{BE39EFBA-378F-4C4C-9649-C5250118561B}" type="presParOf" srcId="{EFF680A8-5EDC-8D4E-8355-A245434E28C0}" destId="{D1C426B9-1443-2B4B-8832-5F6151F2838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70ECAC-667E-4852-A995-D01FA5802DC6}">
      <dsp:nvSpPr>
        <dsp:cNvPr id="0" name=""/>
        <dsp:cNvSpPr/>
      </dsp:nvSpPr>
      <dsp:spPr>
        <a:xfrm>
          <a:off x="656759" y="544418"/>
          <a:ext cx="1921500" cy="19215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F4D905-F99D-42F3-9730-95339369BAF7}">
      <dsp:nvSpPr>
        <dsp:cNvPr id="0" name=""/>
        <dsp:cNvSpPr/>
      </dsp:nvSpPr>
      <dsp:spPr>
        <a:xfrm>
          <a:off x="1066259" y="953918"/>
          <a:ext cx="1102500" cy="1102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16D4E5-BF4C-44DF-AAE6-B87A2BFA0372}">
      <dsp:nvSpPr>
        <dsp:cNvPr id="0" name=""/>
        <dsp:cNvSpPr/>
      </dsp:nvSpPr>
      <dsp:spPr>
        <a:xfrm>
          <a:off x="42509" y="3064419"/>
          <a:ext cx="3150000" cy="74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The costs of saying YES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 err="1"/>
            <a:t>fomo</a:t>
          </a:r>
          <a:endParaRPr lang="en-US" sz="1900" kern="1200" dirty="0"/>
        </a:p>
      </dsp:txBody>
      <dsp:txXfrm>
        <a:off x="42509" y="3064419"/>
        <a:ext cx="3150000" cy="742500"/>
      </dsp:txXfrm>
    </dsp:sp>
    <dsp:sp modelId="{00E5B478-BD05-4426-A5FA-05DE84303062}">
      <dsp:nvSpPr>
        <dsp:cNvPr id="0" name=""/>
        <dsp:cNvSpPr/>
      </dsp:nvSpPr>
      <dsp:spPr>
        <a:xfrm>
          <a:off x="4358009" y="544418"/>
          <a:ext cx="1921500" cy="19215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959ACC-E674-4978-8471-025C40CC49DA}">
      <dsp:nvSpPr>
        <dsp:cNvPr id="0" name=""/>
        <dsp:cNvSpPr/>
      </dsp:nvSpPr>
      <dsp:spPr>
        <a:xfrm>
          <a:off x="4767509" y="953918"/>
          <a:ext cx="1102500" cy="1102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37301A-3DFC-45BE-8230-C4164D192019}">
      <dsp:nvSpPr>
        <dsp:cNvPr id="0" name=""/>
        <dsp:cNvSpPr/>
      </dsp:nvSpPr>
      <dsp:spPr>
        <a:xfrm>
          <a:off x="3743759" y="3064419"/>
          <a:ext cx="3150000" cy="74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 saying No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The </a:t>
          </a:r>
          <a:r>
            <a:rPr lang="en-US" sz="1900" kern="1200" dirty="0" err="1"/>
            <a:t>rrupp</a:t>
          </a:r>
          <a:r>
            <a:rPr lang="en-US" sz="1900" kern="1200" dirty="0"/>
            <a:t> method </a:t>
          </a:r>
        </a:p>
      </dsp:txBody>
      <dsp:txXfrm>
        <a:off x="3743759" y="3064419"/>
        <a:ext cx="3150000" cy="742500"/>
      </dsp:txXfrm>
    </dsp:sp>
    <dsp:sp modelId="{3722ABB8-0D85-42C7-BCF5-9430E05DD784}">
      <dsp:nvSpPr>
        <dsp:cNvPr id="0" name=""/>
        <dsp:cNvSpPr/>
      </dsp:nvSpPr>
      <dsp:spPr>
        <a:xfrm>
          <a:off x="8059259" y="544418"/>
          <a:ext cx="1921500" cy="19215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79F0B0-05F0-4A1C-A34A-7CC7770D44C3}">
      <dsp:nvSpPr>
        <dsp:cNvPr id="0" name=""/>
        <dsp:cNvSpPr/>
      </dsp:nvSpPr>
      <dsp:spPr>
        <a:xfrm>
          <a:off x="8468759" y="953918"/>
          <a:ext cx="1102500" cy="11025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A23B66-1345-4DE7-AFFF-8568E7F646CD}">
      <dsp:nvSpPr>
        <dsp:cNvPr id="0" name=""/>
        <dsp:cNvSpPr/>
      </dsp:nvSpPr>
      <dsp:spPr>
        <a:xfrm>
          <a:off x="7445009" y="3064419"/>
          <a:ext cx="3150000" cy="74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Wording your no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 in positive ways</a:t>
          </a:r>
        </a:p>
      </dsp:txBody>
      <dsp:txXfrm>
        <a:off x="7445009" y="3064419"/>
        <a:ext cx="3150000" cy="74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5271B-AF2A-8F45-B29C-0DC47D194AEE}">
      <dsp:nvSpPr>
        <dsp:cNvPr id="0" name=""/>
        <dsp:cNvSpPr/>
      </dsp:nvSpPr>
      <dsp:spPr>
        <a:xfrm>
          <a:off x="11208" y="630925"/>
          <a:ext cx="2036450" cy="6109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925" tIns="160925" rIns="160925" bIns="16092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Respect</a:t>
          </a:r>
          <a:r>
            <a:rPr lang="en-US" sz="1600" kern="1200"/>
            <a:t> </a:t>
          </a:r>
          <a:endParaRPr lang="en-US" sz="1600" kern="1200" dirty="0"/>
        </a:p>
      </dsp:txBody>
      <dsp:txXfrm>
        <a:off x="11208" y="630925"/>
        <a:ext cx="2036450" cy="610935"/>
      </dsp:txXfrm>
    </dsp:sp>
    <dsp:sp modelId="{61354E58-BC76-9E4B-AA54-7862808B2132}">
      <dsp:nvSpPr>
        <dsp:cNvPr id="0" name=""/>
        <dsp:cNvSpPr/>
      </dsp:nvSpPr>
      <dsp:spPr>
        <a:xfrm>
          <a:off x="11208" y="1241860"/>
          <a:ext cx="2036450" cy="247855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156" tIns="201156" rIns="201156" bIns="20115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Respect and appreciate your own use of time. </a:t>
          </a:r>
          <a:endParaRPr lang="en-US" sz="2000" kern="1200" dirty="0"/>
        </a:p>
      </dsp:txBody>
      <dsp:txXfrm>
        <a:off x="11208" y="1241860"/>
        <a:ext cx="2036450" cy="2478551"/>
      </dsp:txXfrm>
    </dsp:sp>
    <dsp:sp modelId="{F0215DBF-6380-CD46-83AD-B6390A00F978}">
      <dsp:nvSpPr>
        <dsp:cNvPr id="0" name=""/>
        <dsp:cNvSpPr/>
      </dsp:nvSpPr>
      <dsp:spPr>
        <a:xfrm>
          <a:off x="2155554" y="630925"/>
          <a:ext cx="2036450" cy="610935"/>
        </a:xfrm>
        <a:prstGeom prst="rect">
          <a:avLst/>
        </a:prstGeom>
        <a:solidFill>
          <a:schemeClr val="accent2">
            <a:hueOff val="376962"/>
            <a:satOff val="-1008"/>
            <a:lumOff val="1275"/>
            <a:alphaOff val="0"/>
          </a:schemeClr>
        </a:solidFill>
        <a:ln w="12700" cap="flat" cmpd="sng" algn="ctr">
          <a:solidFill>
            <a:schemeClr val="accent2">
              <a:hueOff val="376962"/>
              <a:satOff val="-1008"/>
              <a:lumOff val="12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925" tIns="160925" rIns="160925" bIns="16092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Recognize</a:t>
          </a:r>
        </a:p>
      </dsp:txBody>
      <dsp:txXfrm>
        <a:off x="2155554" y="630925"/>
        <a:ext cx="2036450" cy="610935"/>
      </dsp:txXfrm>
    </dsp:sp>
    <dsp:sp modelId="{218D85ED-0032-6049-84C3-511941D4440A}">
      <dsp:nvSpPr>
        <dsp:cNvPr id="0" name=""/>
        <dsp:cNvSpPr/>
      </dsp:nvSpPr>
      <dsp:spPr>
        <a:xfrm>
          <a:off x="2155554" y="1241860"/>
          <a:ext cx="2036450" cy="2478551"/>
        </a:xfrm>
        <a:prstGeom prst="rect">
          <a:avLst/>
        </a:prstGeom>
        <a:solidFill>
          <a:schemeClr val="accent2">
            <a:tint val="40000"/>
            <a:alpha val="90000"/>
            <a:hueOff val="522838"/>
            <a:satOff val="1109"/>
            <a:lumOff val="23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522838"/>
              <a:satOff val="1109"/>
              <a:lumOff val="2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156" tIns="201156" rIns="201156" bIns="20115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Recognize your instincts and emotions: Don’t jump to say ‘yes’ out of habit or to avoid negative feelings.</a:t>
          </a:r>
          <a:endParaRPr lang="en-US" sz="1800" kern="1200" dirty="0"/>
        </a:p>
      </dsp:txBody>
      <dsp:txXfrm>
        <a:off x="2155554" y="1241860"/>
        <a:ext cx="2036450" cy="2478551"/>
      </dsp:txXfrm>
    </dsp:sp>
    <dsp:sp modelId="{57CC643B-22E2-6B41-8F13-4085CC6F8C5F}">
      <dsp:nvSpPr>
        <dsp:cNvPr id="0" name=""/>
        <dsp:cNvSpPr/>
      </dsp:nvSpPr>
      <dsp:spPr>
        <a:xfrm>
          <a:off x="4299899" y="630925"/>
          <a:ext cx="2036450" cy="610935"/>
        </a:xfrm>
        <a:prstGeom prst="rect">
          <a:avLst/>
        </a:prstGeom>
        <a:solidFill>
          <a:schemeClr val="accent2">
            <a:hueOff val="753924"/>
            <a:satOff val="-2015"/>
            <a:lumOff val="2549"/>
            <a:alphaOff val="0"/>
          </a:schemeClr>
        </a:solidFill>
        <a:ln w="12700" cap="flat" cmpd="sng" algn="ctr">
          <a:solidFill>
            <a:schemeClr val="accent2">
              <a:hueOff val="753924"/>
              <a:satOff val="-2015"/>
              <a:lumOff val="2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925" tIns="160925" rIns="160925" bIns="16092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Understand</a:t>
          </a:r>
        </a:p>
      </dsp:txBody>
      <dsp:txXfrm>
        <a:off x="4299899" y="630925"/>
        <a:ext cx="2036450" cy="610935"/>
      </dsp:txXfrm>
    </dsp:sp>
    <dsp:sp modelId="{2DA19220-C287-3A46-B1AF-676DE16C9356}">
      <dsp:nvSpPr>
        <dsp:cNvPr id="0" name=""/>
        <dsp:cNvSpPr/>
      </dsp:nvSpPr>
      <dsp:spPr>
        <a:xfrm>
          <a:off x="4299899" y="1241860"/>
          <a:ext cx="2036450" cy="2478551"/>
        </a:xfrm>
        <a:prstGeom prst="rect">
          <a:avLst/>
        </a:prstGeom>
        <a:solidFill>
          <a:schemeClr val="accent2">
            <a:tint val="40000"/>
            <a:alpha val="90000"/>
            <a:hueOff val="1045676"/>
            <a:satOff val="2218"/>
            <a:lumOff val="46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045676"/>
              <a:satOff val="2218"/>
              <a:lumOff val="4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0C9F20-01CE-FA41-A291-47CC6AA51923}">
      <dsp:nvSpPr>
        <dsp:cNvPr id="0" name=""/>
        <dsp:cNvSpPr/>
      </dsp:nvSpPr>
      <dsp:spPr>
        <a:xfrm>
          <a:off x="6444244" y="630925"/>
          <a:ext cx="2036450" cy="610935"/>
        </a:xfrm>
        <a:prstGeom prst="rect">
          <a:avLst/>
        </a:prstGeom>
        <a:solidFill>
          <a:schemeClr val="accent2">
            <a:hueOff val="1130887"/>
            <a:satOff val="-3023"/>
            <a:lumOff val="3824"/>
            <a:alphaOff val="0"/>
          </a:schemeClr>
        </a:solidFill>
        <a:ln w="12700" cap="flat" cmpd="sng" algn="ctr">
          <a:solidFill>
            <a:schemeClr val="accent2">
              <a:hueOff val="1130887"/>
              <a:satOff val="-3023"/>
              <a:lumOff val="3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925" tIns="160925" rIns="160925" bIns="16092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Pre-empt</a:t>
          </a:r>
          <a:endParaRPr lang="en-US" sz="2000" kern="1200" dirty="0"/>
        </a:p>
      </dsp:txBody>
      <dsp:txXfrm>
        <a:off x="6444244" y="630925"/>
        <a:ext cx="2036450" cy="610935"/>
      </dsp:txXfrm>
    </dsp:sp>
    <dsp:sp modelId="{42B8D975-15C2-8141-BCB8-6C53D88FF476}">
      <dsp:nvSpPr>
        <dsp:cNvPr id="0" name=""/>
        <dsp:cNvSpPr/>
      </dsp:nvSpPr>
      <dsp:spPr>
        <a:xfrm>
          <a:off x="6444244" y="1241860"/>
          <a:ext cx="2036450" cy="2478551"/>
        </a:xfrm>
        <a:prstGeom prst="rect">
          <a:avLst/>
        </a:prstGeom>
        <a:solidFill>
          <a:schemeClr val="accent2">
            <a:tint val="40000"/>
            <a:alpha val="90000"/>
            <a:hueOff val="1568513"/>
            <a:satOff val="3328"/>
            <a:lumOff val="69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568513"/>
              <a:satOff val="3328"/>
              <a:lumOff val="6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156" tIns="201156" rIns="201156" bIns="20115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Pre-empt requests before they happen if possible. </a:t>
          </a:r>
          <a:endParaRPr lang="en-US" sz="1200" kern="1200" dirty="0"/>
        </a:p>
      </dsp:txBody>
      <dsp:txXfrm>
        <a:off x="6444244" y="1241860"/>
        <a:ext cx="2036450" cy="2478551"/>
      </dsp:txXfrm>
    </dsp:sp>
    <dsp:sp modelId="{9A3DEAD6-67E4-7A4E-BB4B-9FA0F0763954}">
      <dsp:nvSpPr>
        <dsp:cNvPr id="0" name=""/>
        <dsp:cNvSpPr/>
      </dsp:nvSpPr>
      <dsp:spPr>
        <a:xfrm>
          <a:off x="8588590" y="630925"/>
          <a:ext cx="2036450" cy="610935"/>
        </a:xfrm>
        <a:prstGeom prst="rect">
          <a:avLst/>
        </a:prstGeom>
        <a:solidFill>
          <a:schemeClr val="accent2">
            <a:hueOff val="1507849"/>
            <a:satOff val="-4030"/>
            <a:lumOff val="5098"/>
            <a:alphaOff val="0"/>
          </a:schemeClr>
        </a:solidFill>
        <a:ln w="12700" cap="flat" cmpd="sng" algn="ctr">
          <a:solidFill>
            <a:schemeClr val="accent2">
              <a:hueOff val="1507849"/>
              <a:satOff val="-4030"/>
              <a:lumOff val="50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925" tIns="160925" rIns="160925" bIns="16092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Pause</a:t>
          </a:r>
          <a:endParaRPr lang="en-US" sz="2000" kern="1200" dirty="0"/>
        </a:p>
      </dsp:txBody>
      <dsp:txXfrm>
        <a:off x="8588590" y="630925"/>
        <a:ext cx="2036450" cy="610935"/>
      </dsp:txXfrm>
    </dsp:sp>
    <dsp:sp modelId="{B53601E2-9B6F-3E4A-8B62-90F8A0F8F4B2}">
      <dsp:nvSpPr>
        <dsp:cNvPr id="0" name=""/>
        <dsp:cNvSpPr/>
      </dsp:nvSpPr>
      <dsp:spPr>
        <a:xfrm>
          <a:off x="8588590" y="1241860"/>
          <a:ext cx="2036450" cy="2478551"/>
        </a:xfrm>
        <a:prstGeom prst="rect">
          <a:avLst/>
        </a:prstGeom>
        <a:solidFill>
          <a:schemeClr val="accent2">
            <a:tint val="40000"/>
            <a:alpha val="90000"/>
            <a:hueOff val="2091351"/>
            <a:satOff val="4437"/>
            <a:lumOff val="92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091351"/>
              <a:satOff val="4437"/>
              <a:lumOff val="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156" tIns="201156" rIns="201156" bIns="20115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Take time before saying ‘no’.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“I need to think about it” is an authentic answer!</a:t>
          </a:r>
        </a:p>
      </dsp:txBody>
      <dsp:txXfrm>
        <a:off x="8588590" y="1241860"/>
        <a:ext cx="2036450" cy="24785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CDD0FA-75D3-E546-B589-F1AC9E4F8E08}">
      <dsp:nvSpPr>
        <dsp:cNvPr id="0" name=""/>
        <dsp:cNvSpPr/>
      </dsp:nvSpPr>
      <dsp:spPr>
        <a:xfrm>
          <a:off x="0" y="0"/>
          <a:ext cx="68369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0267A9-D0D5-AE4D-A5A2-31AA62E72D66}">
      <dsp:nvSpPr>
        <dsp:cNvPr id="0" name=""/>
        <dsp:cNvSpPr/>
      </dsp:nvSpPr>
      <dsp:spPr>
        <a:xfrm>
          <a:off x="0" y="0"/>
          <a:ext cx="6836956" cy="1528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Being able to say ‘no’ is beneficial to our emotional, mental, and physical health.</a:t>
          </a:r>
        </a:p>
      </dsp:txBody>
      <dsp:txXfrm>
        <a:off x="0" y="0"/>
        <a:ext cx="6836956" cy="1528227"/>
      </dsp:txXfrm>
    </dsp:sp>
    <dsp:sp modelId="{F2E588B1-DB8D-5D45-A6F7-064881B56874}">
      <dsp:nvSpPr>
        <dsp:cNvPr id="0" name=""/>
        <dsp:cNvSpPr/>
      </dsp:nvSpPr>
      <dsp:spPr>
        <a:xfrm>
          <a:off x="0" y="1528227"/>
          <a:ext cx="6836956" cy="0"/>
        </a:xfrm>
        <a:prstGeom prst="line">
          <a:avLst/>
        </a:prstGeom>
        <a:solidFill>
          <a:schemeClr val="accent2">
            <a:hueOff val="502616"/>
            <a:satOff val="-1343"/>
            <a:lumOff val="1699"/>
            <a:alphaOff val="0"/>
          </a:schemeClr>
        </a:solidFill>
        <a:ln w="12700" cap="flat" cmpd="sng" algn="ctr">
          <a:solidFill>
            <a:schemeClr val="accent2">
              <a:hueOff val="502616"/>
              <a:satOff val="-1343"/>
              <a:lumOff val="16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DFB48-8798-F44E-8251-3252AE9C5B3A}">
      <dsp:nvSpPr>
        <dsp:cNvPr id="0" name=""/>
        <dsp:cNvSpPr/>
      </dsp:nvSpPr>
      <dsp:spPr>
        <a:xfrm>
          <a:off x="0" y="1528227"/>
          <a:ext cx="6836956" cy="1528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Its okay to be selfish and put your own needs and goals before those of others.</a:t>
          </a:r>
        </a:p>
      </dsp:txBody>
      <dsp:txXfrm>
        <a:off x="0" y="1528227"/>
        <a:ext cx="6836956" cy="1528227"/>
      </dsp:txXfrm>
    </dsp:sp>
    <dsp:sp modelId="{B5EB546D-8D72-CA49-8F81-6CCBDB62BB62}">
      <dsp:nvSpPr>
        <dsp:cNvPr id="0" name=""/>
        <dsp:cNvSpPr/>
      </dsp:nvSpPr>
      <dsp:spPr>
        <a:xfrm>
          <a:off x="0" y="3056454"/>
          <a:ext cx="6836956" cy="0"/>
        </a:xfrm>
        <a:prstGeom prst="line">
          <a:avLst/>
        </a:prstGeom>
        <a:solidFill>
          <a:schemeClr val="accent2">
            <a:hueOff val="1005233"/>
            <a:satOff val="-2687"/>
            <a:lumOff val="3399"/>
            <a:alphaOff val="0"/>
          </a:schemeClr>
        </a:solidFill>
        <a:ln w="12700" cap="flat" cmpd="sng" algn="ctr">
          <a:solidFill>
            <a:schemeClr val="accent2">
              <a:hueOff val="1005233"/>
              <a:satOff val="-2687"/>
              <a:lumOff val="33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ECDE99-5DDC-6E43-B41F-3593C2E83029}">
      <dsp:nvSpPr>
        <dsp:cNvPr id="0" name=""/>
        <dsp:cNvSpPr/>
      </dsp:nvSpPr>
      <dsp:spPr>
        <a:xfrm>
          <a:off x="0" y="3056454"/>
          <a:ext cx="6836956" cy="1528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Practice saying ‘no’ – it gets easier with time.</a:t>
          </a:r>
        </a:p>
      </dsp:txBody>
      <dsp:txXfrm>
        <a:off x="0" y="3056454"/>
        <a:ext cx="6836956" cy="1528227"/>
      </dsp:txXfrm>
    </dsp:sp>
    <dsp:sp modelId="{A35CA0B9-4619-9640-BE23-7B215FE4E784}">
      <dsp:nvSpPr>
        <dsp:cNvPr id="0" name=""/>
        <dsp:cNvSpPr/>
      </dsp:nvSpPr>
      <dsp:spPr>
        <a:xfrm>
          <a:off x="0" y="4584681"/>
          <a:ext cx="6836956" cy="0"/>
        </a:xfrm>
        <a:prstGeom prst="line">
          <a:avLst/>
        </a:prstGeom>
        <a:solidFill>
          <a:schemeClr val="accent2">
            <a:hueOff val="1507849"/>
            <a:satOff val="-4030"/>
            <a:lumOff val="5098"/>
            <a:alphaOff val="0"/>
          </a:schemeClr>
        </a:solidFill>
        <a:ln w="12700" cap="flat" cmpd="sng" algn="ctr">
          <a:solidFill>
            <a:schemeClr val="accent2">
              <a:hueOff val="1507849"/>
              <a:satOff val="-4030"/>
              <a:lumOff val="50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59F65C-48CC-5A4A-B52C-E0AE1384C08D}">
      <dsp:nvSpPr>
        <dsp:cNvPr id="0" name=""/>
        <dsp:cNvSpPr/>
      </dsp:nvSpPr>
      <dsp:spPr>
        <a:xfrm>
          <a:off x="0" y="4584681"/>
          <a:ext cx="6836956" cy="1528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Remember how you use your time…and is how you are using it “sparking joy” in you?</a:t>
          </a:r>
        </a:p>
      </dsp:txBody>
      <dsp:txXfrm>
        <a:off x="0" y="4584681"/>
        <a:ext cx="6836956" cy="1528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716FB-0E82-F842-86E5-B0A3B1430953}" type="datetimeFigureOut">
              <a:rPr lang="en-US" smtClean="0"/>
              <a:t>2/6/24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35F67-3592-F545-A9BA-3E501F3C4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68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35F67-3592-F545-A9BA-3E501F3C4C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1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35F67-3592-F545-A9BA-3E501F3C4C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18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35F67-3592-F545-A9BA-3E501F3C4C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20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35F67-3592-F545-A9BA-3E501F3C4C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7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35F67-3592-F545-A9BA-3E501F3C4C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31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35F67-3592-F545-A9BA-3E501F3C4C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60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35F67-3592-F545-A9BA-3E501F3C4C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9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35F67-3592-F545-A9BA-3E501F3C4C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29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35F67-3592-F545-A9BA-3E501F3C4C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52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35F67-3592-F545-A9BA-3E501F3C4C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36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35F67-3592-F545-A9BA-3E501F3C4C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6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47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15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77240" y="365125"/>
            <a:ext cx="779526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1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07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93" y="1709738"/>
            <a:ext cx="10617157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93" y="4589463"/>
            <a:ext cx="1061715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56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01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3903"/>
            <a:ext cx="522033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737063"/>
            <a:ext cx="5220335" cy="34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390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37063"/>
            <a:ext cx="5183188" cy="34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49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34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2226364"/>
            <a:ext cx="3994785" cy="36426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1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20" y="457200"/>
            <a:ext cx="405400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8020" y="2250218"/>
            <a:ext cx="4054006" cy="36187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90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D62DB5A-5AA0-4E7E-94AB-AD20F02CA8DF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086ECE-EF43-4B07-9DD0-59679471A067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2" y="365125"/>
            <a:ext cx="106375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2" y="1825625"/>
            <a:ext cx="106375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2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657AA7F-BE72-4467-897E-7A302F46504F}" type="datetimeFigureOut">
              <a:rPr lang="en-US" smtClean="0"/>
              <a:pPr/>
              <a:t>2/6/24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156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4443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0" r:id="rId4"/>
    <p:sldLayoutId id="2147483747" r:id="rId5"/>
    <p:sldLayoutId id="2147483741" r:id="rId6"/>
    <p:sldLayoutId id="2147483742" r:id="rId7"/>
    <p:sldLayoutId id="2147483743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gallup.com/poll/393500/workers-highest-burnout-rate.aspx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enceofpeople.com/how-to-say-no/" TargetMode="External"/><Relationship Id="rId4" Type="http://schemas.openxmlformats.org/officeDocument/2006/relationships/hyperlink" Target="https://www.mayoclinic.org/healthy-lifestyle/stress-management/in-depth/stress/art-2004603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1">
            <a:extLst>
              <a:ext uri="{FF2B5EF4-FFF2-40B4-BE49-F238E27FC236}">
                <a16:creationId xmlns:a16="http://schemas.microsoft.com/office/drawing/2014/main" id="{F518D20D-5F05-49C3-8900-68783F8AC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Rectangle 53">
            <a:extLst>
              <a:ext uri="{FF2B5EF4-FFF2-40B4-BE49-F238E27FC236}">
                <a16:creationId xmlns:a16="http://schemas.microsoft.com/office/drawing/2014/main" id="{FF50CA5B-2FF8-43D9-B7D8-3BDE1BFD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C51D1-4A24-FBCA-756F-83C77DDE1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240" y="1122363"/>
            <a:ext cx="7317348" cy="2387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It’s okay to say ‘NO’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ABDCC5-481D-C7B1-96CC-1D206B1B1B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240" y="3602038"/>
            <a:ext cx="7317348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Angel N. </a:t>
            </a:r>
            <a:r>
              <a:rPr lang="en-US" dirty="0" err="1"/>
              <a:t>Moschel</a:t>
            </a:r>
            <a:endParaRPr lang="en-US" dirty="0"/>
          </a:p>
          <a:p>
            <a:pPr algn="l"/>
            <a:r>
              <a:rPr lang="en-US" dirty="0"/>
              <a:t>Ivy Tech Community College</a:t>
            </a:r>
          </a:p>
          <a:p>
            <a:pPr algn="l"/>
            <a:r>
              <a:rPr lang="en-US" dirty="0"/>
              <a:t>Fort Wayne Teaching &amp; Learning Conference</a:t>
            </a:r>
          </a:p>
          <a:p>
            <a:pPr algn="l"/>
            <a:r>
              <a:rPr lang="en-US" dirty="0"/>
              <a:t>February 16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060EAFE-C840-4DAF-B8B5-D73E98076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00" y="0"/>
            <a:ext cx="3429000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digital balance scale using circles">
            <a:extLst>
              <a:ext uri="{FF2B5EF4-FFF2-40B4-BE49-F238E27FC236}">
                <a16:creationId xmlns:a16="http://schemas.microsoft.com/office/drawing/2014/main" id="{C0CCBB01-528C-B5DF-5EDD-D95B07A36A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0" r="18539" b="-3"/>
          <a:stretch/>
        </p:blipFill>
        <p:spPr>
          <a:xfrm>
            <a:off x="8763000" y="-1800"/>
            <a:ext cx="3429000" cy="34290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9F2FF5F7-8CB8-4DD0-890B-C68D3C731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200" y="3427200"/>
            <a:ext cx="34308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CF86EB89-5CAA-4AA5-907F-09707CF4A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7754" y="3429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90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981CB-9932-C88E-0CA9-8F0F87D59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Wording your ‘No’ – Avoid Powerless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351F3-859A-6727-33AB-54EA25B52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2" y="1690688"/>
            <a:ext cx="10637518" cy="5063067"/>
          </a:xfrm>
        </p:spPr>
        <p:txBody>
          <a:bodyPr>
            <a:normAutofit/>
          </a:bodyPr>
          <a:lstStyle/>
          <a:p>
            <a:r>
              <a:rPr lang="en-US" sz="2300" dirty="0"/>
              <a:t>Don’t apologize! You do not have to be sorry for saying ‘No’.</a:t>
            </a:r>
          </a:p>
          <a:p>
            <a:pPr marL="0" indent="0">
              <a:buNone/>
            </a:pPr>
            <a:endParaRPr lang="en-US" sz="2300" dirty="0"/>
          </a:p>
          <a:p>
            <a:r>
              <a:rPr lang="en-US" sz="2300" dirty="0"/>
              <a:t>Avoid language that undermines  your message. </a:t>
            </a:r>
          </a:p>
          <a:p>
            <a:pPr lvl="1"/>
            <a:r>
              <a:rPr lang="en-US" sz="2300" u="sng" dirty="0"/>
              <a:t>Qualifiers</a:t>
            </a:r>
            <a:r>
              <a:rPr lang="en-US" sz="2300" dirty="0"/>
              <a:t>: words that make a statement less certain; can weaken your message. Example: “I’m </a:t>
            </a:r>
            <a:r>
              <a:rPr lang="en-US" sz="2300" i="1" dirty="0"/>
              <a:t>really</a:t>
            </a:r>
            <a:r>
              <a:rPr lang="en-US" sz="2300" dirty="0"/>
              <a:t> busy right now.”</a:t>
            </a:r>
          </a:p>
          <a:p>
            <a:pPr lvl="1"/>
            <a:r>
              <a:rPr lang="en-US" sz="2300" u="sng" dirty="0"/>
              <a:t>Hedges</a:t>
            </a:r>
            <a:r>
              <a:rPr lang="en-US" sz="2300" dirty="0"/>
              <a:t>: words that make you seem uncertain. Example: ”</a:t>
            </a:r>
            <a:r>
              <a:rPr lang="en-US" sz="2300" i="1" dirty="0"/>
              <a:t>Maybe</a:t>
            </a:r>
            <a:r>
              <a:rPr lang="en-US" sz="2300" dirty="0"/>
              <a:t> I can work it in, I’ll have to check”. </a:t>
            </a:r>
          </a:p>
          <a:p>
            <a:pPr lvl="1"/>
            <a:r>
              <a:rPr lang="en-US" sz="2300" u="sng" dirty="0"/>
              <a:t>Disclaimers</a:t>
            </a:r>
            <a:r>
              <a:rPr lang="en-US" sz="2300" dirty="0"/>
              <a:t>: words that disavow the sender from their own message. Example, “</a:t>
            </a:r>
            <a:r>
              <a:rPr lang="en-US" sz="2300" i="1" dirty="0"/>
              <a:t>If it were up to me</a:t>
            </a:r>
            <a:r>
              <a:rPr lang="en-US" sz="2300" dirty="0"/>
              <a:t> I’d say yes, but …”</a:t>
            </a:r>
          </a:p>
          <a:p>
            <a:pPr lvl="1"/>
            <a:r>
              <a:rPr lang="en-US" sz="2300" u="sng" dirty="0"/>
              <a:t>Self-effacing messages. </a:t>
            </a:r>
            <a:r>
              <a:rPr lang="en-US" sz="2300" dirty="0"/>
              <a:t>Example: Oh, you don’t want me on that project, </a:t>
            </a:r>
            <a:r>
              <a:rPr lang="en-US" sz="2300" i="1" dirty="0"/>
              <a:t>my ideas usually aren’t very good</a:t>
            </a:r>
            <a:r>
              <a:rPr lang="en-US" sz="2300" dirty="0"/>
              <a:t>. </a:t>
            </a:r>
          </a:p>
          <a:p>
            <a:pPr lvl="1"/>
            <a:r>
              <a:rPr lang="en-US" sz="2300" u="sng" dirty="0"/>
              <a:t>Equivocal or relative terms</a:t>
            </a:r>
            <a:r>
              <a:rPr lang="en-US" sz="2300" dirty="0"/>
              <a:t>: words that are ambiguous, vague; open to multiple interpretations. Example: I’ll let you know </a:t>
            </a:r>
            <a:r>
              <a:rPr lang="en-US" sz="2300" i="1" dirty="0"/>
              <a:t>soon</a:t>
            </a:r>
            <a:r>
              <a:rPr lang="en-US" sz="2300" dirty="0"/>
              <a:t>”. </a:t>
            </a:r>
          </a:p>
          <a:p>
            <a:pPr marL="0" indent="0">
              <a:buNone/>
            </a:pPr>
            <a:endParaRPr lang="en-US" dirty="0">
              <a:latin typeface="Gotham Book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686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55FC8-DE65-63C0-033F-6475C4FC1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 of an effective ‘No’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D0D41-4F48-229E-E508-8C5F3715A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300" dirty="0">
                <a:latin typeface="Gotham Book"/>
              </a:rPr>
              <a:t>Include appreciation for being asked. </a:t>
            </a:r>
          </a:p>
          <a:p>
            <a:r>
              <a:rPr lang="en-US" sz="2300" dirty="0">
                <a:latin typeface="Gotham Book"/>
              </a:rPr>
              <a:t>You can say ‘no’ while still recognizing the value in the project, the person, or the idea. </a:t>
            </a:r>
          </a:p>
          <a:p>
            <a:r>
              <a:rPr lang="en-US" sz="2300" dirty="0">
                <a:latin typeface="Gotham Book"/>
              </a:rPr>
              <a:t>Be direct in your wording: you can be polite and assertive at the same time. </a:t>
            </a:r>
          </a:p>
          <a:p>
            <a:r>
              <a:rPr lang="en-US" sz="2300" dirty="0">
                <a:latin typeface="Gotham Book"/>
              </a:rPr>
              <a:t>Have empathy: “It can be effective to acknowledge that you might be creating difficulty for the person by saying no.” (Bae 2020). </a:t>
            </a:r>
          </a:p>
          <a:p>
            <a:r>
              <a:rPr lang="en-US" sz="2300" dirty="0">
                <a:latin typeface="Gotham Book"/>
              </a:rPr>
              <a:t>If applicable, include other resources in your ‘no’ that might help ‘lift the weight’ from the receiver. </a:t>
            </a:r>
          </a:p>
          <a:p>
            <a:r>
              <a:rPr lang="en-US" sz="2300" dirty="0">
                <a:latin typeface="Gotham Book"/>
              </a:rPr>
              <a:t>If desired, include a reaffirming message that ‘keeps the door open’. </a:t>
            </a:r>
          </a:p>
          <a:p>
            <a:r>
              <a:rPr lang="en-US" sz="2300" dirty="0">
                <a:latin typeface="Gotham Book"/>
              </a:rPr>
              <a:t>Saying ‘no’ to a supervisor: make sure to include an explanation or example of how saying ‘yes’ could actually  lower your productivity. You may also opt to include a current list of projects, the timeframe needed, and ask them how they want you to prioritize them. 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954128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0A97F9-87C9-4710-B480-406EA55C9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6F0AC2-F229-46DE-A0A2-5CB386CE9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362D3A-CD4F-5E68-9F16-E870C635B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322" y="388621"/>
            <a:ext cx="7059598" cy="1027803"/>
          </a:xfrm>
        </p:spPr>
        <p:txBody>
          <a:bodyPr anchor="b">
            <a:normAutofit/>
          </a:bodyPr>
          <a:lstStyle/>
          <a:p>
            <a:r>
              <a:rPr lang="en-US" sz="4800" dirty="0"/>
              <a:t>Let’s put it all together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A0A12-674B-A225-1BB9-0E03D5851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271" y="1890554"/>
            <a:ext cx="8141764" cy="4338917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300" i="1" dirty="0">
                <a:latin typeface="Gotham Book"/>
              </a:rPr>
              <a:t>I appreciate you thought of me for X. I really enjoyed working with you on [project]. Due to my schedule I have to say no at this time, but I’ll let you know if anything changes. </a:t>
            </a:r>
          </a:p>
          <a:p>
            <a:pPr marL="0" indent="0">
              <a:buNone/>
            </a:pPr>
            <a:endParaRPr lang="en-US" sz="2300" i="1" dirty="0">
              <a:latin typeface="Gotham Book"/>
            </a:endParaRPr>
          </a:p>
          <a:p>
            <a:pPr marL="0" indent="0">
              <a:buNone/>
            </a:pPr>
            <a:r>
              <a:rPr lang="en-US" sz="2300" i="1" dirty="0">
                <a:latin typeface="Gotham Book"/>
              </a:rPr>
              <a:t>I know you are already doing Y and Z, and now you’ve taken on X too. That’s got to be stressful. Have you thought about asking [supervisor, leader, </a:t>
            </a:r>
            <a:r>
              <a:rPr lang="en-US" sz="2300" i="1" dirty="0" err="1">
                <a:latin typeface="Gotham Book"/>
              </a:rPr>
              <a:t>etc</a:t>
            </a:r>
            <a:r>
              <a:rPr lang="en-US" sz="2300" i="1" dirty="0">
                <a:latin typeface="Gotham Book"/>
              </a:rPr>
              <a:t>]? </a:t>
            </a:r>
          </a:p>
          <a:p>
            <a:pPr marL="0" indent="0">
              <a:buNone/>
            </a:pPr>
            <a:endParaRPr lang="en-US" sz="2300" i="1" dirty="0">
              <a:latin typeface="Gotham Book"/>
            </a:endParaRPr>
          </a:p>
          <a:p>
            <a:pPr marL="0" indent="0">
              <a:buNone/>
            </a:pPr>
            <a:r>
              <a:rPr lang="en-US" sz="2300" i="1" dirty="0">
                <a:latin typeface="Gotham Book"/>
              </a:rPr>
              <a:t>While I can not do X now, I agree its important and I hope you’ll keep me in mind for future projects. </a:t>
            </a:r>
          </a:p>
          <a:p>
            <a:endParaRPr lang="en-US" sz="2300" i="1" dirty="0">
              <a:latin typeface="Gotham Book"/>
            </a:endParaRPr>
          </a:p>
          <a:p>
            <a:pPr marL="0" indent="0">
              <a:buNone/>
            </a:pPr>
            <a:r>
              <a:rPr lang="en-US" sz="2600" dirty="0"/>
              <a:t>Practice saying ‘no’, it helps!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3CB34B-2F8F-4442-91D1-923678282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00" y="0"/>
            <a:ext cx="3429000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Angel Face Outline">
            <a:extLst>
              <a:ext uri="{FF2B5EF4-FFF2-40B4-BE49-F238E27FC236}">
                <a16:creationId xmlns:a16="http://schemas.microsoft.com/office/drawing/2014/main" id="{D59B7A18-5403-A007-90A2-CDA2CED6A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6170" y="252537"/>
            <a:ext cx="2934559" cy="293455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2AFC398-9263-43B8-98C4-6D97765B8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200" y="3427200"/>
            <a:ext cx="34308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3F180D0-951F-4FB1-8AC1-0CB70C61E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7754" y="3429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07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E5788-FE59-1CF4-19CF-CE9C89775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‘no’s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F90B6-312D-3F48-3D54-4E58009C7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2" y="1398494"/>
            <a:ext cx="10637518" cy="50943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Since requests come randomly,  it’s good to have a few variations of  ‘no’ ready: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300" dirty="0"/>
              <a:t>Thanks so much for the invite, but I’m really trying to focus on my X these days, so I’m going have to say no.</a:t>
            </a:r>
          </a:p>
          <a:p>
            <a:r>
              <a:rPr lang="en-US" sz="2300" dirty="0"/>
              <a:t>I actually have a lot on my plate right now, so I can’t help. Thanks for thinking of me, though, and I hope it works out.</a:t>
            </a:r>
          </a:p>
          <a:p>
            <a:r>
              <a:rPr lang="en-US" sz="2300" dirty="0"/>
              <a:t>I told myself I really have to go to the gym tonight. Actually, I’ve vowed to go to the gym consistently so I hit my New Year’s Resolution and I’d hate to break it—I hope you can understand.</a:t>
            </a:r>
          </a:p>
          <a:p>
            <a:r>
              <a:rPr lang="en-US" sz="2300" b="0" dirty="0">
                <a:effectLst/>
              </a:rPr>
              <a:t>Cecilia, it’s nice of you to think I would be capable of this and thanks for asking.  </a:t>
            </a:r>
            <a:r>
              <a:rPr lang="en-US" sz="2300" dirty="0"/>
              <a:t>My week is already scheduled out though.</a:t>
            </a:r>
            <a:r>
              <a:rPr lang="en-US" sz="2300" b="0" dirty="0">
                <a:effectLst/>
              </a:rPr>
              <a:t> </a:t>
            </a:r>
            <a:r>
              <a:rPr lang="en-US" sz="2300" dirty="0"/>
              <a:t>U</a:t>
            </a:r>
            <a:r>
              <a:rPr lang="en-US" sz="2300" b="0" dirty="0">
                <a:effectLst/>
              </a:rPr>
              <a:t>nfortunately, I am going to have to decline.</a:t>
            </a:r>
            <a:endParaRPr lang="en-US" sz="2300" dirty="0"/>
          </a:p>
          <a:p>
            <a:r>
              <a:rPr lang="en-US" sz="2300" b="0" dirty="0">
                <a:effectLst/>
              </a:rPr>
              <a:t>I’m ready to take on [project] but I also have the </a:t>
            </a:r>
            <a:r>
              <a:rPr lang="en-US" sz="2300" dirty="0"/>
              <a:t>X</a:t>
            </a:r>
            <a:r>
              <a:rPr lang="en-US" sz="2300" b="0" dirty="0">
                <a:effectLst/>
              </a:rPr>
              <a:t> project deadline to meet.  Which one should be my focus to finish by Friday afternoon?</a:t>
            </a:r>
            <a:endParaRPr lang="en-US" sz="23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Read more at: https://</a:t>
            </a:r>
            <a:r>
              <a:rPr lang="en-US" sz="2200" dirty="0" err="1"/>
              <a:t>www.scienceofpeople.com</a:t>
            </a:r>
            <a:r>
              <a:rPr lang="en-US" sz="2200" dirty="0"/>
              <a:t>/how-to-say-no/</a:t>
            </a:r>
          </a:p>
        </p:txBody>
      </p:sp>
    </p:spTree>
    <p:extLst>
      <p:ext uri="{BB962C8B-B14F-4D97-AF65-F5344CB8AC3E}">
        <p14:creationId xmlns:p14="http://schemas.microsoft.com/office/powerpoint/2010/main" val="3529386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C0EB9-39B4-2EE1-0276-076BF2CDA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Saying ‘No’ – Helpful Hints &amp;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435C8-1A0E-5ADE-575B-349AB8097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2" y="1541929"/>
            <a:ext cx="10637518" cy="5145742"/>
          </a:xfrm>
        </p:spPr>
        <p:txBody>
          <a:bodyPr>
            <a:normAutofit/>
          </a:bodyPr>
          <a:lstStyle/>
          <a:p>
            <a:r>
              <a:rPr lang="en-US" sz="2600" dirty="0"/>
              <a:t>You are finite and so is your time – you can only stretch so far. </a:t>
            </a:r>
          </a:p>
          <a:p>
            <a:r>
              <a:rPr lang="en-US" sz="2600" dirty="0"/>
              <a:t>Don’t feel guilty for saying ‘no’. </a:t>
            </a:r>
          </a:p>
          <a:p>
            <a:r>
              <a:rPr lang="en-US" sz="2600" dirty="0"/>
              <a:t>You do not owe others detailed explanations for why you are saying ‘No’. </a:t>
            </a:r>
          </a:p>
          <a:p>
            <a:r>
              <a:rPr lang="en-US" sz="2600" dirty="0"/>
              <a:t>Be firm – If someone can’t accept your ’no’, don’t give in just to make them happy. Their emotional response to ‘no’ is not your responsibility. </a:t>
            </a:r>
          </a:p>
          <a:p>
            <a:r>
              <a:rPr lang="en-US" sz="2600" dirty="0"/>
              <a:t>Be selfish – its okay to put your needs before others. </a:t>
            </a:r>
          </a:p>
          <a:p>
            <a:r>
              <a:rPr lang="en-US" sz="2600" dirty="0"/>
              <a:t>Understand other people’s tactics (pressure, manipulation, </a:t>
            </a:r>
            <a:r>
              <a:rPr lang="en-US" sz="2600" dirty="0" err="1"/>
              <a:t>etc</a:t>
            </a:r>
            <a:r>
              <a:rPr lang="en-US" sz="2600" dirty="0"/>
              <a:t>) and prepare ahead!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Read more at: https://</a:t>
            </a:r>
            <a:r>
              <a:rPr lang="en-US" dirty="0" err="1"/>
              <a:t>www.scienceofpeople.com</a:t>
            </a:r>
            <a:r>
              <a:rPr lang="en-US" dirty="0"/>
              <a:t>/how-to-say-no/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898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3177-AF19-77CC-6CE2-484C8D72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1" y="365125"/>
            <a:ext cx="10871419" cy="1325563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Accepting NO…even when you don’t want to.</a:t>
            </a:r>
            <a:br>
              <a:rPr lang="en-US" sz="54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E1BD3-3DDC-8EF2-CF7F-B4986EAC1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2" y="960895"/>
            <a:ext cx="10637518" cy="5531980"/>
          </a:xfrm>
        </p:spPr>
        <p:txBody>
          <a:bodyPr>
            <a:normAutofit lnSpcReduction="10000"/>
          </a:bodyPr>
          <a:lstStyle/>
          <a:p>
            <a:r>
              <a:rPr lang="en-US" sz="2400" b="0" i="0" dirty="0">
                <a:effectLst/>
                <a:latin typeface="Open Sans" panose="020B0606030504020204" pitchFamily="34" charset="0"/>
              </a:rPr>
              <a:t>“</a:t>
            </a:r>
            <a:r>
              <a:rPr lang="en-US" sz="2400" b="0" i="0" dirty="0">
                <a:effectLst/>
              </a:rPr>
              <a:t>We know when we ask a question that the chance of receiving the answer we want is like a roll of the dice.  So, why is it difficult to accept no at various times?” (Smith 2022).</a:t>
            </a:r>
          </a:p>
          <a:p>
            <a:r>
              <a:rPr lang="en-US" sz="2400" dirty="0"/>
              <a:t>Emotive/ internal responses to the word itself – the ‘no’ may not be ‘all about you’. </a:t>
            </a:r>
          </a:p>
          <a:p>
            <a:r>
              <a:rPr lang="en-US" sz="2400" dirty="0"/>
              <a:t>Recognize that everyone has boundaries, and ‘no’ is an acceptable answer.</a:t>
            </a:r>
          </a:p>
          <a:p>
            <a:r>
              <a:rPr lang="en-US" sz="2400" dirty="0"/>
              <a:t>Understand your priorities are not the same as others. Neither is ‘comfortable workload’ ‘easy and quick’, or ‘pace of projects’.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u="sng" dirty="0"/>
              <a:t>Graciously accepting NO:</a:t>
            </a:r>
          </a:p>
          <a:p>
            <a:pPr lvl="1"/>
            <a:r>
              <a:rPr lang="en-US" sz="2400" dirty="0"/>
              <a:t>Make eye contact and be aware of your nonverbals / facial expressions.</a:t>
            </a:r>
          </a:p>
          <a:p>
            <a:pPr lvl="1"/>
            <a:r>
              <a:rPr lang="en-US" sz="2400" dirty="0"/>
              <a:t>Acknowledge the ‘no’</a:t>
            </a:r>
          </a:p>
          <a:p>
            <a:pPr lvl="1"/>
            <a:r>
              <a:rPr lang="en-US" sz="2400" dirty="0"/>
              <a:t>Ask for a reason if you don’t understand the ‘no’</a:t>
            </a:r>
          </a:p>
          <a:p>
            <a:pPr lvl="1"/>
            <a:r>
              <a:rPr lang="en-US" sz="2400" dirty="0"/>
              <a:t>Really listen to what’s being said. Don’t needle, shoot questions, or use pressure for a ‘yes’.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723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0A97F9-87C9-4710-B480-406EA55C9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6F0AC2-F229-46DE-A0A2-5CB386CE9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6EC319-76B0-9EA2-55FB-EA53E4D53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93988"/>
            <a:ext cx="3948953" cy="5817056"/>
          </a:xfrm>
        </p:spPr>
        <p:txBody>
          <a:bodyPr anchor="ctr">
            <a:normAutofit/>
          </a:bodyPr>
          <a:lstStyle/>
          <a:p>
            <a:r>
              <a:rPr lang="en-US" sz="4400" dirty="0"/>
              <a:t>Final Thoughts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102BA41-FEBA-4E07-D3EC-F3727516E2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8441539"/>
              </p:ext>
            </p:extLst>
          </p:nvPr>
        </p:nvGraphicFramePr>
        <p:xfrm>
          <a:off x="5042848" y="238836"/>
          <a:ext cx="6836956" cy="6112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56266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06335-4505-9F1C-6ABB-55CC3691E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2D715-C1E6-360A-D841-2AF0CF7A9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2" y="1507066"/>
            <a:ext cx="10637518" cy="4800743"/>
          </a:xfrm>
        </p:spPr>
        <p:txBody>
          <a:bodyPr>
            <a:normAutofit fontScale="70000" lnSpcReduction="20000"/>
          </a:bodyPr>
          <a:lstStyle/>
          <a:p>
            <a:r>
              <a:rPr lang="en-US" b="0" i="0" dirty="0">
                <a:effectLst/>
                <a:latin typeface="Open Sans" panose="020B0606030504020204" pitchFamily="34" charset="0"/>
              </a:rPr>
              <a:t>Alpert, J. (2015). 7 Tips for saying no effectively. Excerpt from Be Fearless; Change your life in 28 days. </a:t>
            </a:r>
          </a:p>
          <a:p>
            <a:r>
              <a:rPr lang="en-US" b="0" i="0" dirty="0" err="1">
                <a:effectLst/>
                <a:latin typeface="Open Sans" panose="020B0606030504020204" pitchFamily="34" charset="0"/>
              </a:rPr>
              <a:t>Babauta</a:t>
            </a:r>
            <a:r>
              <a:rPr lang="en-US" b="0" i="0" dirty="0">
                <a:effectLst/>
                <a:latin typeface="Open Sans" panose="020B0606030504020204" pitchFamily="34" charset="0"/>
              </a:rPr>
              <a:t>, L. (2022). The gentle art of saying no for a less stressful life. Zen Habits. Accessed 02/08/2023 from </a:t>
            </a:r>
            <a:r>
              <a:rPr lang="en-US" b="0" i="0" dirty="0" err="1">
                <a:effectLst/>
                <a:latin typeface="Open Sans" panose="020B0606030504020204" pitchFamily="34" charset="0"/>
              </a:rPr>
              <a:t>likehacks.org</a:t>
            </a:r>
            <a:r>
              <a:rPr lang="en-US" b="0" i="0" dirty="0">
                <a:effectLst/>
                <a:latin typeface="Open Sans" panose="020B0606030504020204" pitchFamily="34" charset="0"/>
              </a:rPr>
              <a:t>.</a:t>
            </a:r>
          </a:p>
          <a:p>
            <a:r>
              <a:rPr lang="en-US" b="0" i="0" dirty="0">
                <a:effectLst/>
                <a:latin typeface="Open Sans" panose="020B0606030504020204" pitchFamily="34" charset="0"/>
              </a:rPr>
              <a:t>Bae, S. (2020). Save your sanity: Say no. Accessed 02/08/2023 from Cleveland Health Clinic website. </a:t>
            </a:r>
          </a:p>
          <a:p>
            <a:r>
              <a:rPr lang="en-US" b="0" i="0" dirty="0" err="1">
                <a:effectLst/>
                <a:latin typeface="Open Sans" panose="020B0606030504020204" pitchFamily="34" charset="0"/>
              </a:rPr>
              <a:t>Bouchrika</a:t>
            </a:r>
            <a:r>
              <a:rPr lang="en-US" b="0" i="0" dirty="0">
                <a:effectLst/>
                <a:latin typeface="Open Sans" panose="020B0606030504020204" pitchFamily="34" charset="0"/>
              </a:rPr>
              <a:t>, I. (2023). Teacher burnout statistics: Challenges in K-12 and higher education. Retrieved 02/15/2023 from </a:t>
            </a:r>
            <a:r>
              <a:rPr lang="en-US" b="0" i="0" dirty="0" err="1">
                <a:effectLst/>
                <a:latin typeface="Open Sans" panose="020B0606030504020204" pitchFamily="34" charset="0"/>
              </a:rPr>
              <a:t>research.com</a:t>
            </a:r>
            <a:r>
              <a:rPr lang="en-US" b="0" i="0" dirty="0">
                <a:effectLst/>
                <a:latin typeface="Open Sans" panose="020B0606030504020204" pitchFamily="34" charset="0"/>
              </a:rPr>
              <a:t>. </a:t>
            </a:r>
          </a:p>
          <a:p>
            <a:r>
              <a:rPr lang="en-US" b="0" i="0" dirty="0">
                <a:effectLst/>
                <a:latin typeface="Open Sans" panose="020B0606030504020204" pitchFamily="34" charset="0"/>
              </a:rPr>
              <a:t>Brown, C. (2023). The psychology of saying yes too much. Joint Chiropractic Mountain Brook. </a:t>
            </a:r>
          </a:p>
          <a:p>
            <a:r>
              <a:rPr lang="en-US" b="0" i="0" dirty="0">
                <a:effectLst/>
                <a:latin typeface="Open Sans" panose="020B0606030504020204" pitchFamily="34" charset="0"/>
              </a:rPr>
              <a:t>Duncan, R.D. (2022). How to assess the opportunity cost of saying ‘yes’. Retrieved 02/08/2023 from Forbes Leadership &amp; Careers online. </a:t>
            </a:r>
          </a:p>
          <a:p>
            <a:r>
              <a:rPr lang="en-US" b="0" i="0" dirty="0" err="1">
                <a:effectLst/>
                <a:latin typeface="Open Sans" panose="020B0606030504020204" pitchFamily="34" charset="0"/>
              </a:rPr>
              <a:t>Marken</a:t>
            </a:r>
            <a:r>
              <a:rPr lang="en-US" b="0" i="0" dirty="0">
                <a:effectLst/>
                <a:latin typeface="Open Sans" panose="020B0606030504020204" pitchFamily="34" charset="0"/>
              </a:rPr>
              <a:t>, S., Agrawal, S. (2022). K-12 Workers Have Highest Burnout Rate in U.S. Gallup Poll. Retrieved 02/15/2023 from</a:t>
            </a:r>
            <a:r>
              <a:rPr lang="en-US" b="1" i="0" u="none" strike="noStrike" dirty="0"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https://news.gallup.com</a:t>
            </a:r>
            <a:endParaRPr lang="en-US" b="1" i="0" u="none" strike="noStrike" dirty="0">
              <a:effectLst/>
              <a:latin typeface="Open Sans" panose="020B0606030504020204" pitchFamily="34" charset="0"/>
            </a:endParaRPr>
          </a:p>
          <a:p>
            <a:r>
              <a:rPr lang="en-US" b="0" i="0" dirty="0">
                <a:effectLst/>
                <a:latin typeface="Open Sans" panose="020B0606030504020204" pitchFamily="34" charset="0"/>
              </a:rPr>
              <a:t>Maslach, C. and Jackson, S.E. (1981). The measurement of experienced burnout. J. </a:t>
            </a:r>
            <a:r>
              <a:rPr lang="en-US" b="0" i="0" dirty="0" err="1">
                <a:effectLst/>
                <a:latin typeface="Open Sans" panose="020B0606030504020204" pitchFamily="34" charset="0"/>
              </a:rPr>
              <a:t>Organiz</a:t>
            </a:r>
            <a:r>
              <a:rPr lang="en-US" b="0" i="0" dirty="0"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effectLst/>
                <a:latin typeface="Open Sans" panose="020B0606030504020204" pitchFamily="34" charset="0"/>
              </a:rPr>
              <a:t>Behav</a:t>
            </a:r>
            <a:r>
              <a:rPr lang="en-US" b="0" i="0" dirty="0">
                <a:effectLst/>
                <a:latin typeface="Open Sans" panose="020B0606030504020204" pitchFamily="34" charset="0"/>
              </a:rPr>
              <a:t>., 2:99-113. </a:t>
            </a:r>
          </a:p>
          <a:p>
            <a:r>
              <a:rPr lang="en-US" dirty="0">
                <a:latin typeface="Open Sans" panose="020B0606030504020204" pitchFamily="34" charset="0"/>
              </a:rPr>
              <a:t>Mayo Clinic (2023). Chronic stress puts your health at risk. Accessed 02/17/2023 from </a:t>
            </a:r>
            <a:r>
              <a:rPr lang="en-US" dirty="0">
                <a:latin typeface="Open Sans" panose="020B0606030504020204" pitchFamily="34" charset="0"/>
                <a:hlinkClick r:id="rId4"/>
              </a:rPr>
              <a:t>https://www.mayoclinic.org/healthy-lifestyle/stress-management/in-depth/stress/art-20046037</a:t>
            </a:r>
            <a:r>
              <a:rPr lang="en-US" dirty="0">
                <a:latin typeface="Open Sans" panose="020B0606030504020204" pitchFamily="34" charset="0"/>
              </a:rPr>
              <a:t>. </a:t>
            </a:r>
            <a:endParaRPr lang="en-US" b="0" i="0" dirty="0">
              <a:effectLst/>
              <a:latin typeface="Open Sans" panose="020B0606030504020204" pitchFamily="34" charset="0"/>
            </a:endParaRPr>
          </a:p>
          <a:p>
            <a:r>
              <a:rPr lang="en-US" b="0" i="0" dirty="0">
                <a:effectLst/>
                <a:latin typeface="Open Sans" panose="020B0606030504020204" pitchFamily="34" charset="0"/>
              </a:rPr>
              <a:t>Schaufeli, W. B., </a:t>
            </a:r>
            <a:r>
              <a:rPr lang="en-US" b="0" i="0" dirty="0" err="1">
                <a:effectLst/>
                <a:latin typeface="Open Sans" panose="020B0606030504020204" pitchFamily="34" charset="0"/>
              </a:rPr>
              <a:t>Desart</a:t>
            </a:r>
            <a:r>
              <a:rPr lang="en-US" b="0" i="0" dirty="0">
                <a:effectLst/>
                <a:latin typeface="Open Sans" panose="020B0606030504020204" pitchFamily="34" charset="0"/>
              </a:rPr>
              <a:t>, S., &amp; De Witte, H. (2020). Burnout Assessment Tool (BAT)-Development, Validity, and Reliability. International journal of environmental research and public health, 17(24), 9495.</a:t>
            </a:r>
          </a:p>
          <a:p>
            <a:r>
              <a:rPr lang="en-US" b="0" i="0" dirty="0">
                <a:effectLst/>
                <a:latin typeface="Open Sans" panose="020B0606030504020204" pitchFamily="34" charset="0"/>
              </a:rPr>
              <a:t>Smith, C. (2022). How to accept no for an answer. Accessed 02/20/2023 from Etiquette for the business of life. </a:t>
            </a:r>
          </a:p>
          <a:p>
            <a:r>
              <a:rPr lang="en-US" dirty="0">
                <a:latin typeface="Open Sans" panose="020B0606030504020204" pitchFamily="34" charset="0"/>
              </a:rPr>
              <a:t>Van Edwards, V. ( 2023). 6 Effective tips to politely say no (that actually work!). Accessed 02/27/2023 from Science of People </a:t>
            </a:r>
            <a:r>
              <a:rPr lang="en-US" dirty="0">
                <a:latin typeface="Open Sans" panose="020B0606030504020204" pitchFamily="34" charset="0"/>
                <a:hlinkClick r:id="rId5"/>
              </a:rPr>
              <a:t>https://www.scienceofpeople.com/how-to-say-no/</a:t>
            </a:r>
            <a:r>
              <a:rPr lang="en-US" dirty="0">
                <a:latin typeface="Open Sans" panose="020B0606030504020204" pitchFamily="34" charset="0"/>
              </a:rPr>
              <a:t>. </a:t>
            </a:r>
            <a:endParaRPr lang="en-US" b="0" i="0" dirty="0">
              <a:effectLst/>
              <a:latin typeface="Open Sans" panose="020B06060305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530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85699-92F6-34EE-DBDC-F2B577FCC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 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82459EC-0DD1-7EFD-2801-EE8C1DF6D5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6714951"/>
              </p:ext>
            </p:extLst>
          </p:nvPr>
        </p:nvGraphicFramePr>
        <p:xfrm>
          <a:off x="777241" y="1359348"/>
          <a:ext cx="1063751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43086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1">
            <a:extLst>
              <a:ext uri="{FF2B5EF4-FFF2-40B4-BE49-F238E27FC236}">
                <a16:creationId xmlns:a16="http://schemas.microsoft.com/office/drawing/2014/main" id="{F518D20D-5F05-49C3-8900-68783F8AC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F50CA5B-2FF8-43D9-B7D8-3BDE1BFD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75BABA-1CEA-A0C1-9A75-E0189BBD4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240" y="1122363"/>
            <a:ext cx="7317348" cy="2387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Costs of saying ‘YES’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D060EAFE-C840-4DAF-B8B5-D73E98076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00" y="0"/>
            <a:ext cx="3429000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Melting wall clock on gray background">
            <a:extLst>
              <a:ext uri="{FF2B5EF4-FFF2-40B4-BE49-F238E27FC236}">
                <a16:creationId xmlns:a16="http://schemas.microsoft.com/office/drawing/2014/main" id="{7EE26AE0-9727-784D-3065-63FBE5093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3" r="10615" b="-2"/>
          <a:stretch/>
        </p:blipFill>
        <p:spPr>
          <a:xfrm>
            <a:off x="8763000" y="-1800"/>
            <a:ext cx="3429000" cy="3429000"/>
          </a:xfrm>
          <a:prstGeom prst="rect">
            <a:avLst/>
          </a:prstGeom>
        </p:spPr>
      </p:pic>
      <p:sp>
        <p:nvSpPr>
          <p:cNvPr id="15" name="Rectangle 17">
            <a:extLst>
              <a:ext uri="{FF2B5EF4-FFF2-40B4-BE49-F238E27FC236}">
                <a16:creationId xmlns:a16="http://schemas.microsoft.com/office/drawing/2014/main" id="{9F2FF5F7-8CB8-4DD0-890B-C68D3C731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200" y="3427200"/>
            <a:ext cx="34308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9">
            <a:extLst>
              <a:ext uri="{FF2B5EF4-FFF2-40B4-BE49-F238E27FC236}">
                <a16:creationId xmlns:a16="http://schemas.microsoft.com/office/drawing/2014/main" id="{CF86EB89-5CAA-4AA5-907F-09707CF4A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7754" y="3429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02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A80A97F9-87C9-4710-B480-406EA55C9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6D6F0AC2-F229-46DE-A0A2-5CB386CE9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2D3449-C1DE-C59B-4D18-A5D45D9DE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39" y="388620"/>
            <a:ext cx="7059598" cy="916093"/>
          </a:xfrm>
        </p:spPr>
        <p:txBody>
          <a:bodyPr anchor="b">
            <a:normAutofit/>
          </a:bodyPr>
          <a:lstStyle/>
          <a:p>
            <a:r>
              <a:rPr lang="en-US" sz="4400" dirty="0"/>
              <a:t>Emotional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71B1B-8557-40A0-3DAE-2FDF7E9A7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39" y="1541928"/>
            <a:ext cx="7721301" cy="492745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dirty="0"/>
              <a:t>“Saying ‘no’ is not a well-developed skill.” – Dr. Scott Bea </a:t>
            </a:r>
          </a:p>
          <a:p>
            <a:pPr marL="0" indent="0">
              <a:buNone/>
            </a:pPr>
            <a:r>
              <a:rPr lang="en-US" sz="2400" dirty="0"/>
              <a:t>Reasons we say ‘yes’:</a:t>
            </a:r>
          </a:p>
          <a:p>
            <a:r>
              <a:rPr lang="en-US" sz="2400" dirty="0"/>
              <a:t>Avoid confrontation and “icky feelings”</a:t>
            </a:r>
          </a:p>
          <a:p>
            <a:r>
              <a:rPr lang="en-US" sz="2400" dirty="0"/>
              <a:t>FOMO</a:t>
            </a:r>
          </a:p>
          <a:p>
            <a:r>
              <a:rPr lang="en-US" sz="2400" dirty="0"/>
              <a:t>Please others (desire for approval) </a:t>
            </a:r>
          </a:p>
          <a:p>
            <a:r>
              <a:rPr lang="en-US" sz="2400" dirty="0"/>
              <a:t>Compulsivity</a:t>
            </a:r>
          </a:p>
          <a:p>
            <a:r>
              <a:rPr lang="en-US" sz="2400" dirty="0"/>
              <a:t>Not recognizing saying ‘yes’ can have negative consequences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Saying ‘YES’ too often can lead to feelings of anger and resentment, lashing out at others or internally, which then effects our self-esteem and relationships. </a:t>
            </a:r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9F3CB34B-2F8F-4442-91D1-923678282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00" y="0"/>
            <a:ext cx="3429000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eart made from white candy">
            <a:extLst>
              <a:ext uri="{FF2B5EF4-FFF2-40B4-BE49-F238E27FC236}">
                <a16:creationId xmlns:a16="http://schemas.microsoft.com/office/drawing/2014/main" id="{DDD5DE5E-EC49-2330-6310-63A3C843E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07" r="294" b="2"/>
          <a:stretch/>
        </p:blipFill>
        <p:spPr>
          <a:xfrm>
            <a:off x="8763000" y="-1800"/>
            <a:ext cx="3429000" cy="3429000"/>
          </a:xfrm>
          <a:prstGeom prst="rect">
            <a:avLst/>
          </a:prstGeom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92AFC398-9263-43B8-98C4-6D97765B8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200" y="3427200"/>
            <a:ext cx="34308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17">
            <a:extLst>
              <a:ext uri="{FF2B5EF4-FFF2-40B4-BE49-F238E27FC236}">
                <a16:creationId xmlns:a16="http://schemas.microsoft.com/office/drawing/2014/main" id="{C3F180D0-951F-4FB1-8AC1-0CB70C61E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7754" y="3429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98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0A97F9-87C9-4710-B480-406EA55C9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6F0AC2-F229-46DE-A0A2-5CB386CE9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EA795-9A39-B67B-7482-3BDA01CD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88620"/>
            <a:ext cx="7059598" cy="1119293"/>
          </a:xfrm>
        </p:spPr>
        <p:txBody>
          <a:bodyPr anchor="b">
            <a:normAutofit/>
          </a:bodyPr>
          <a:lstStyle/>
          <a:p>
            <a:r>
              <a:rPr lang="en-US" sz="4400" dirty="0"/>
              <a:t>Mental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A4D60-A99E-0028-EE42-7392C2107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507913"/>
            <a:ext cx="7559936" cy="4669050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Burnout: “T</a:t>
            </a:r>
            <a:r>
              <a:rPr lang="en-US" sz="2400" b="0" i="0" dirty="0">
                <a:effectLst/>
              </a:rPr>
              <a:t>he accumulation of responses to extended stressors caused by one’s job; characteristics of burnout are emotional exhaustion, cynicism (depersonalization), and low levels of self-efficacy” (Maslach and Jackson 1981; Maslach Scale)</a:t>
            </a:r>
            <a:endParaRPr lang="en-US" sz="2400" dirty="0"/>
          </a:p>
          <a:p>
            <a:r>
              <a:rPr lang="en-US" sz="2400" b="0" i="0" dirty="0">
                <a:effectLst/>
              </a:rPr>
              <a:t>2020 Gallop Poll: 44% of teachers in K-12 education said they very often or always feel burned out at work, while for college or university teachers, the figure was 35%. (</a:t>
            </a:r>
            <a:r>
              <a:rPr lang="en-US" sz="2400" dirty="0" err="1">
                <a:effectLst/>
                <a:ea typeface="Calibri" panose="020F0502020204030204" pitchFamily="34" charset="0"/>
              </a:rPr>
              <a:t>Marken</a:t>
            </a:r>
            <a:r>
              <a:rPr lang="en-US" sz="2400" dirty="0">
                <a:effectLst/>
                <a:ea typeface="Calibri" panose="020F0502020204030204" pitchFamily="34" charset="0"/>
              </a:rPr>
              <a:t> and Agrawal, 2022</a:t>
            </a:r>
            <a:r>
              <a:rPr lang="en-US" sz="2400" dirty="0">
                <a:ea typeface="Calibri" panose="020F0502020204030204" pitchFamily="34" charset="0"/>
              </a:rPr>
              <a:t>)</a:t>
            </a:r>
          </a:p>
          <a:p>
            <a:r>
              <a:rPr lang="en-US" sz="2400" dirty="0"/>
              <a:t>People who have trouble saying ‘no’ reported being more anxious and having “less sense of autonomy” in their lives. </a:t>
            </a:r>
          </a:p>
          <a:p>
            <a:r>
              <a:rPr lang="en-US" sz="2400" dirty="0"/>
              <a:t>Many reported feelings of lower self-esteem and “being less clear on their own priorities in life”. (Forbes 2017). </a:t>
            </a:r>
          </a:p>
          <a:p>
            <a:endParaRPr lang="en-US" sz="17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3CB34B-2F8F-4442-91D1-923678282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00" y="0"/>
            <a:ext cx="3429000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ging incandescent light bulbs">
            <a:extLst>
              <a:ext uri="{FF2B5EF4-FFF2-40B4-BE49-F238E27FC236}">
                <a16:creationId xmlns:a16="http://schemas.microsoft.com/office/drawing/2014/main" id="{A412AAB5-D467-A3DF-24AB-F2FD0CFEC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98" r="22250" b="-3"/>
          <a:stretch/>
        </p:blipFill>
        <p:spPr>
          <a:xfrm>
            <a:off x="8763000" y="-1800"/>
            <a:ext cx="3429000" cy="3429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2AFC398-9263-43B8-98C4-6D97765B8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200" y="3427200"/>
            <a:ext cx="34308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3F180D0-951F-4FB1-8AC1-0CB70C61E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7754" y="3429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62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0A97F9-87C9-4710-B480-406EA55C9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6F0AC2-F229-46DE-A0A2-5CB386CE9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34811D-DB3A-7A17-F5BF-81B7CB86D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7059598" cy="611293"/>
          </a:xfrm>
        </p:spPr>
        <p:txBody>
          <a:bodyPr anchor="b">
            <a:normAutofit fontScale="90000"/>
          </a:bodyPr>
          <a:lstStyle/>
          <a:p>
            <a:r>
              <a:rPr lang="en-US" sz="4400" dirty="0"/>
              <a:t>Physical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120B-9D1F-6C38-3FC1-66C0B80CA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388533"/>
            <a:ext cx="7059598" cy="4788430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dirty="0"/>
              <a:t>Saying ‘YES’ to everything can create chronic stress: responsibilities start to stack up one on top of another, and chronic stress can lead to physical symptoms (Schaufeli, et al 2020).</a:t>
            </a:r>
          </a:p>
          <a:p>
            <a:r>
              <a:rPr lang="en-US" sz="2200" dirty="0"/>
              <a:t>Heart palpitations / chest pain</a:t>
            </a:r>
          </a:p>
          <a:p>
            <a:r>
              <a:rPr lang="en-US" sz="2200" dirty="0"/>
              <a:t>Stomach / intestinal / digestive issues</a:t>
            </a:r>
          </a:p>
          <a:p>
            <a:r>
              <a:rPr lang="en-US" sz="2200" dirty="0"/>
              <a:t>Rashes/ Hives</a:t>
            </a:r>
          </a:p>
          <a:p>
            <a:r>
              <a:rPr lang="en-US" sz="2200" dirty="0"/>
              <a:t>Pain: head, neck, shoulder, back </a:t>
            </a:r>
            <a:r>
              <a:rPr lang="en-US" sz="2200" dirty="0" err="1"/>
              <a:t>etc</a:t>
            </a:r>
            <a:endParaRPr lang="en-US" sz="2200" dirty="0"/>
          </a:p>
          <a:p>
            <a:r>
              <a:rPr lang="en-US" sz="2200" dirty="0"/>
              <a:t>Flu-like symptoms</a:t>
            </a:r>
          </a:p>
          <a:p>
            <a:r>
              <a:rPr lang="en-US" sz="2200" dirty="0"/>
              <a:t>Fatigue</a:t>
            </a:r>
          </a:p>
          <a:p>
            <a:r>
              <a:rPr lang="en-US" sz="2200" dirty="0"/>
              <a:t>Sleep disturbances</a:t>
            </a:r>
          </a:p>
          <a:p>
            <a:r>
              <a:rPr lang="en-US" sz="2200" dirty="0"/>
              <a:t>Weight gain / Weight loss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Long-term effects can include heart disease, high-blood pressure, heart attacks, stroke, and easier risk of developing illness…these risks increase with age. (Mayo Clinic 2023). </a:t>
            </a:r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3CB34B-2F8F-4442-91D1-923678282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00" y="0"/>
            <a:ext cx="3429000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diogram">
            <a:extLst>
              <a:ext uri="{FF2B5EF4-FFF2-40B4-BE49-F238E27FC236}">
                <a16:creationId xmlns:a16="http://schemas.microsoft.com/office/drawing/2014/main" id="{530A84E3-377D-003B-482A-A126C910C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6" r="22904"/>
          <a:stretch/>
        </p:blipFill>
        <p:spPr>
          <a:xfrm>
            <a:off x="8763000" y="-1800"/>
            <a:ext cx="3429000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2AFC398-9263-43B8-98C4-6D97765B8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200" y="3427200"/>
            <a:ext cx="34308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3F180D0-951F-4FB1-8AC1-0CB70C61E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7754" y="3429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20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0A97F9-87C9-4710-B480-406EA55C9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6F0AC2-F229-46DE-A0A2-5CB386CE9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D4DA6C-9997-12C5-CC18-932D86D27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16" y="388620"/>
            <a:ext cx="7059598" cy="983827"/>
          </a:xfrm>
        </p:spPr>
        <p:txBody>
          <a:bodyPr anchor="b">
            <a:normAutofit/>
          </a:bodyPr>
          <a:lstStyle/>
          <a:p>
            <a:r>
              <a:rPr lang="en-US" sz="4400" dirty="0"/>
              <a:t>Opportunistic Costs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56386-508D-8536-6CF3-5809426F9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761066"/>
            <a:ext cx="8234510" cy="484293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Every ‘yes’ carries an opportunity cost = something else you could be doing instead. (Duncan 2022)</a:t>
            </a:r>
          </a:p>
          <a:p>
            <a:r>
              <a:rPr lang="en-US" sz="2400" dirty="0"/>
              <a:t>Instead of thinking about what you want to say ‘no’ to, think about what you want to say ‘yes’ to:</a:t>
            </a:r>
          </a:p>
          <a:p>
            <a:pPr lvl="1"/>
            <a:r>
              <a:rPr lang="en-US" sz="2400" dirty="0"/>
              <a:t>Will this ‘yes’ be </a:t>
            </a:r>
            <a:r>
              <a:rPr lang="en-US" sz="2400" u="sng" dirty="0"/>
              <a:t>purposely productive</a:t>
            </a:r>
            <a:r>
              <a:rPr lang="en-US" sz="2400" dirty="0"/>
              <a:t>, or will is be busy-work?</a:t>
            </a:r>
          </a:p>
          <a:p>
            <a:pPr lvl="1"/>
            <a:r>
              <a:rPr lang="en-US" sz="2400" dirty="0"/>
              <a:t>Do I value this yes and how much of my time it will take?</a:t>
            </a:r>
          </a:p>
          <a:p>
            <a:pPr lvl="1"/>
            <a:r>
              <a:rPr lang="en-US" sz="2400" dirty="0"/>
              <a:t>Will this ‘yes’ be a meaningful addition to my life? </a:t>
            </a:r>
          </a:p>
          <a:p>
            <a:pPr lvl="1"/>
            <a:r>
              <a:rPr lang="en-US" sz="2400" dirty="0"/>
              <a:t>How much value will the ‘yes’ bring? </a:t>
            </a:r>
          </a:p>
          <a:p>
            <a:pPr lvl="1"/>
            <a:r>
              <a:rPr lang="en-US" sz="2400" dirty="0"/>
              <a:t>Will the costs outweigh the value? </a:t>
            </a:r>
          </a:p>
          <a:p>
            <a:pPr lvl="1"/>
            <a:r>
              <a:rPr lang="en-US" sz="2400" dirty="0"/>
              <a:t>Am I controlling the events in my life, or are others doing it for me through a series of ‘yeses’?</a:t>
            </a:r>
          </a:p>
          <a:p>
            <a:pPr lvl="1"/>
            <a:endParaRPr lang="en-US" sz="2200" dirty="0"/>
          </a:p>
          <a:p>
            <a:pPr marL="457200" lvl="1" indent="0">
              <a:buNone/>
            </a:pPr>
            <a:endParaRPr lang="en-US" sz="1800" b="0" i="0" dirty="0">
              <a:effectLst/>
              <a:latin typeface="Gotham Book"/>
            </a:endParaRPr>
          </a:p>
          <a:p>
            <a:pPr lvl="1"/>
            <a:endParaRPr lang="en-US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3CB34B-2F8F-4442-91D1-923678282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00" y="0"/>
            <a:ext cx="3429000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question mark on a hardwood floor against a wall">
            <a:extLst>
              <a:ext uri="{FF2B5EF4-FFF2-40B4-BE49-F238E27FC236}">
                <a16:creationId xmlns:a16="http://schemas.microsoft.com/office/drawing/2014/main" id="{F7D74093-7C62-905C-CA6F-B4BB078CE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750" b="-1"/>
          <a:stretch/>
        </p:blipFill>
        <p:spPr>
          <a:xfrm>
            <a:off x="8763000" y="-1800"/>
            <a:ext cx="3429000" cy="3429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2AFC398-9263-43B8-98C4-6D97765B8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200" y="3427200"/>
            <a:ext cx="34308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3F180D0-951F-4FB1-8AC1-0CB70C61E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7754" y="3429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12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79000" r="-11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C318F-2854-6CFE-0265-2BDED2A15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2" y="1039906"/>
            <a:ext cx="10637518" cy="51370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>
              <a:latin typeface="Gotham Book"/>
            </a:endParaRPr>
          </a:p>
          <a:p>
            <a:pPr marL="0" indent="0" algn="ctr">
              <a:buNone/>
            </a:pPr>
            <a:r>
              <a:rPr lang="en-US" sz="4000" b="0" i="0" dirty="0">
                <a:effectLst/>
                <a:latin typeface="Gotham Book"/>
              </a:rPr>
              <a:t>Knowing the right balance between being open to new experiences and taking care of your individual needs is highly specific for each person.</a:t>
            </a:r>
          </a:p>
          <a:p>
            <a:pPr marL="0" indent="0" algn="ctr">
              <a:buNone/>
            </a:pPr>
            <a:endParaRPr lang="en-US" sz="4000" dirty="0">
              <a:latin typeface="Gotham Book"/>
            </a:endParaRPr>
          </a:p>
          <a:p>
            <a:pPr marL="0" indent="0" algn="ctr">
              <a:buNone/>
            </a:pPr>
            <a:r>
              <a:rPr lang="en-US" sz="4000" b="0" i="0" dirty="0">
                <a:effectLst/>
                <a:latin typeface="Gotham Book"/>
              </a:rPr>
              <a:t> In other words, </a:t>
            </a:r>
            <a:r>
              <a:rPr lang="en-US" sz="4000" dirty="0"/>
              <a:t>Its not the “what” you are agreeing to, it is the “how much” you are agreeing to…its all about time. </a:t>
            </a:r>
          </a:p>
        </p:txBody>
      </p:sp>
    </p:spTree>
    <p:extLst>
      <p:ext uri="{BB962C8B-B14F-4D97-AF65-F5344CB8AC3E}">
        <p14:creationId xmlns:p14="http://schemas.microsoft.com/office/powerpoint/2010/main" val="564444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894A-0F9E-A8F1-89BA-C205F467F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400" dirty="0"/>
              <a:t>Saying ‘No’ &amp; sticking to it – Foundations  </a:t>
            </a:r>
            <a:br>
              <a:rPr lang="en-US" sz="4400" dirty="0"/>
            </a:br>
            <a:endParaRPr lang="en-US" sz="4400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A9CD9B4-E92D-282F-C7F3-48A91E52F9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9421578"/>
              </p:ext>
            </p:extLst>
          </p:nvPr>
        </p:nvGraphicFramePr>
        <p:xfrm>
          <a:off x="777875" y="1825625"/>
          <a:ext cx="1063625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205FA6B-F3B7-EBAD-E5FA-99D97C005A53}"/>
              </a:ext>
            </a:extLst>
          </p:cNvPr>
          <p:cNvSpPr txBox="1"/>
          <p:nvPr/>
        </p:nvSpPr>
        <p:spPr>
          <a:xfrm>
            <a:off x="5194852" y="3326296"/>
            <a:ext cx="18420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dirty="0">
                <a:solidFill>
                  <a:schemeClr val="bg1"/>
                </a:solidFill>
              </a:rPr>
              <a:t>Understand your priorities: It’s all about knowing your long-term goals and what ‘yeses’ will get you there.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32727"/>
      </p:ext>
    </p:extLst>
  </p:cSld>
  <p:clrMapOvr>
    <a:masterClrMapping/>
  </p:clrMapOvr>
</p:sld>
</file>

<file path=ppt/theme/theme1.xml><?xml version="1.0" encoding="utf-8"?>
<a:theme xmlns:a="http://schemas.openxmlformats.org/drawingml/2006/main" name="CelebrationVTI">
  <a:themeElements>
    <a:clrScheme name="AnalogousFromDarkSeedRightStep">
      <a:dk1>
        <a:srgbClr val="000000"/>
      </a:dk1>
      <a:lt1>
        <a:srgbClr val="FFFFFF"/>
      </a:lt1>
      <a:dk2>
        <a:srgbClr val="1B3021"/>
      </a:dk2>
      <a:lt2>
        <a:srgbClr val="F3F0F2"/>
      </a:lt2>
      <a:accent1>
        <a:srgbClr val="47B665"/>
      </a:accent1>
      <a:accent2>
        <a:srgbClr val="3BB18C"/>
      </a:accent2>
      <a:accent3>
        <a:srgbClr val="4AB0BC"/>
      </a:accent3>
      <a:accent4>
        <a:srgbClr val="3B74B1"/>
      </a:accent4>
      <a:accent5>
        <a:srgbClr val="4D54C3"/>
      </a:accent5>
      <a:accent6>
        <a:srgbClr val="6B43B5"/>
      </a:accent6>
      <a:hlink>
        <a:srgbClr val="A08735"/>
      </a:hlink>
      <a:folHlink>
        <a:srgbClr val="7F7F7F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brationVTI" id="{BAD6E4D6-FB5F-472A-BAD2-154760D77BE0}" vid="{59D360FE-6438-46F1-A5A6-11415132A2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2026</Words>
  <Application>Microsoft Macintosh PowerPoint</Application>
  <PresentationFormat>Widescreen</PresentationFormat>
  <Paragraphs>152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Gill Sans Nova</vt:lpstr>
      <vt:lpstr>Gotham Book</vt:lpstr>
      <vt:lpstr>Open Sans</vt:lpstr>
      <vt:lpstr>CelebrationVTI</vt:lpstr>
      <vt:lpstr>It’s okay to say ‘NO’</vt:lpstr>
      <vt:lpstr>Introduction </vt:lpstr>
      <vt:lpstr>Costs of saying ‘YES’</vt:lpstr>
      <vt:lpstr>Emotional Costs</vt:lpstr>
      <vt:lpstr>Mental Costs</vt:lpstr>
      <vt:lpstr>Physical Costs</vt:lpstr>
      <vt:lpstr>Opportunistic Costs </vt:lpstr>
      <vt:lpstr>PowerPoint Presentation</vt:lpstr>
      <vt:lpstr>Saying ‘No’ &amp; sticking to it – Foundations   </vt:lpstr>
      <vt:lpstr>Wording your ‘No’ – Avoid Powerless Language</vt:lpstr>
      <vt:lpstr>Parts of an effective ‘No’</vt:lpstr>
      <vt:lpstr>Let’s put it all together </vt:lpstr>
      <vt:lpstr>Practice ‘no’s</vt:lpstr>
      <vt:lpstr>Saying ‘No’ – Helpful Hints &amp; Reminders</vt:lpstr>
      <vt:lpstr>Accepting NO…even when you don’t want to. </vt:lpstr>
      <vt:lpstr>Final Thoughts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It’s okay to say NO</dc:title>
  <dc:creator>Angel N Moschel</dc:creator>
  <cp:lastModifiedBy>Angel N Moschel</cp:lastModifiedBy>
  <cp:revision>12</cp:revision>
  <dcterms:created xsi:type="dcterms:W3CDTF">2023-02-27T23:04:35Z</dcterms:created>
  <dcterms:modified xsi:type="dcterms:W3CDTF">2024-02-06T21:10:15Z</dcterms:modified>
</cp:coreProperties>
</file>